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546" r:id="rId3"/>
    <p:sldId id="475" r:id="rId4"/>
    <p:sldId id="545" r:id="rId5"/>
    <p:sldId id="518" r:id="rId6"/>
    <p:sldId id="473" r:id="rId7"/>
    <p:sldId id="544" r:id="rId8"/>
    <p:sldId id="497" r:id="rId9"/>
    <p:sldId id="485" r:id="rId10"/>
    <p:sldId id="487" r:id="rId11"/>
    <p:sldId id="488" r:id="rId12"/>
    <p:sldId id="489" r:id="rId13"/>
    <p:sldId id="490" r:id="rId14"/>
    <p:sldId id="498" r:id="rId15"/>
    <p:sldId id="543" r:id="rId16"/>
    <p:sldId id="499" r:id="rId17"/>
    <p:sldId id="500" r:id="rId18"/>
    <p:sldId id="501" r:id="rId19"/>
    <p:sldId id="480" r:id="rId20"/>
    <p:sldId id="492" r:id="rId21"/>
    <p:sldId id="493" r:id="rId22"/>
    <p:sldId id="494" r:id="rId23"/>
    <p:sldId id="495" r:id="rId24"/>
    <p:sldId id="469" r:id="rId25"/>
    <p:sldId id="470" r:id="rId26"/>
    <p:sldId id="471" r:id="rId27"/>
    <p:sldId id="523" r:id="rId28"/>
    <p:sldId id="502" r:id="rId29"/>
    <p:sldId id="505" r:id="rId30"/>
    <p:sldId id="506" r:id="rId31"/>
    <p:sldId id="503" r:id="rId32"/>
    <p:sldId id="529" r:id="rId33"/>
    <p:sldId id="520" r:id="rId34"/>
    <p:sldId id="521" r:id="rId35"/>
    <p:sldId id="522" r:id="rId36"/>
    <p:sldId id="524" r:id="rId37"/>
    <p:sldId id="525" r:id="rId38"/>
    <p:sldId id="526" r:id="rId39"/>
    <p:sldId id="527" r:id="rId40"/>
    <p:sldId id="528" r:id="rId41"/>
    <p:sldId id="513" r:id="rId42"/>
    <p:sldId id="514" r:id="rId43"/>
    <p:sldId id="515" r:id="rId44"/>
    <p:sldId id="516" r:id="rId45"/>
    <p:sldId id="530" r:id="rId46"/>
    <p:sldId id="531" r:id="rId47"/>
    <p:sldId id="532" r:id="rId48"/>
    <p:sldId id="533" r:id="rId49"/>
    <p:sldId id="534" r:id="rId50"/>
    <p:sldId id="535" r:id="rId51"/>
    <p:sldId id="536" r:id="rId52"/>
    <p:sldId id="537" r:id="rId53"/>
    <p:sldId id="538" r:id="rId54"/>
    <p:sldId id="539" r:id="rId55"/>
    <p:sldId id="540" r:id="rId56"/>
    <p:sldId id="541" r:id="rId57"/>
    <p:sldId id="542" r:id="rId58"/>
    <p:sldId id="481" r:id="rId59"/>
    <p:sldId id="482" r:id="rId60"/>
    <p:sldId id="476" r:id="rId61"/>
    <p:sldId id="477" r:id="rId62"/>
    <p:sldId id="496" r:id="rId63"/>
    <p:sldId id="483" r:id="rId64"/>
    <p:sldId id="468"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8E6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34" autoAdjust="0"/>
    <p:restoredTop sz="91798" autoAdjust="0"/>
  </p:normalViewPr>
  <p:slideViewPr>
    <p:cSldViewPr snapToGrid="0" snapToObjects="1">
      <p:cViewPr varScale="1">
        <p:scale>
          <a:sx n="84" d="100"/>
          <a:sy n="84" d="100"/>
        </p:scale>
        <p:origin x="-1120" y="-96"/>
      </p:cViewPr>
      <p:guideLst>
        <p:guide orient="horz" pos="2160"/>
        <p:guide pos="2880"/>
      </p:guideLst>
    </p:cSldViewPr>
  </p:slideViewPr>
  <p:notesTextViewPr>
    <p:cViewPr>
      <p:scale>
        <a:sx n="100" d="100"/>
        <a:sy n="100" d="100"/>
      </p:scale>
      <p:origin x="0" y="0"/>
    </p:cViewPr>
  </p:notesTextViewPr>
  <p:sorterViewPr>
    <p:cViewPr>
      <p:scale>
        <a:sx n="171" d="100"/>
        <a:sy n="17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image" Target="../media/image21.wmf"/></Relationships>
</file>

<file path=ppt/diagrams/_rels/drawing1.xml.rels><?xml version="1.0" encoding="UTF-8" standalone="yes"?>
<Relationships xmlns="http://schemas.openxmlformats.org/package/2006/relationships"><Relationship Id="rId1" Type="http://schemas.openxmlformats.org/officeDocument/2006/relationships/image" Target="../media/image21.wmf"/></Relationships>
</file>

<file path=ppt/diagrams/colors1.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98A164-7150-4827-97D4-E7BBF2CEAE97}" type="doc">
      <dgm:prSet loTypeId="urn:microsoft.com/office/officeart/2005/8/layout/radial2" loCatId="relationship" qsTypeId="urn:microsoft.com/office/officeart/2005/8/quickstyle/simple1" qsCatId="simple" csTypeId="urn:microsoft.com/office/officeart/2005/8/colors/colorful1#5" csCatId="colorful" phldr="1"/>
      <dgm:spPr/>
      <dgm:t>
        <a:bodyPr/>
        <a:lstStyle/>
        <a:p>
          <a:endParaRPr lang="fi-FI"/>
        </a:p>
      </dgm:t>
    </dgm:pt>
    <dgm:pt modelId="{4BBC8500-B64B-4150-9709-3CB04C292EA6}">
      <dgm:prSet custT="1"/>
      <dgm:spPr/>
      <dgm:t>
        <a:bodyPr/>
        <a:lstStyle/>
        <a:p>
          <a:pPr rtl="0"/>
          <a:r>
            <a:rPr lang="fi-FI" sz="2000" dirty="0" smtClean="0"/>
            <a:t>Self-management</a:t>
          </a:r>
          <a:endParaRPr lang="en-US" sz="2000" dirty="0"/>
        </a:p>
      </dgm:t>
    </dgm:pt>
    <dgm:pt modelId="{0EDE736D-95BA-4900-99D1-AEA5D20666B7}" type="parTrans" cxnId="{3FF48D3A-0685-42E1-85D3-D93C30AA6CAB}">
      <dgm:prSet/>
      <dgm:spPr/>
      <dgm:t>
        <a:bodyPr/>
        <a:lstStyle/>
        <a:p>
          <a:endParaRPr lang="fi-FI"/>
        </a:p>
      </dgm:t>
    </dgm:pt>
    <dgm:pt modelId="{2660B158-41C0-474D-8B15-BCE6664D486B}" type="sibTrans" cxnId="{3FF48D3A-0685-42E1-85D3-D93C30AA6CAB}">
      <dgm:prSet/>
      <dgm:spPr/>
      <dgm:t>
        <a:bodyPr/>
        <a:lstStyle/>
        <a:p>
          <a:endParaRPr lang="fi-FI"/>
        </a:p>
      </dgm:t>
    </dgm:pt>
    <dgm:pt modelId="{8F3193AD-BC31-4A17-99A2-BFAAE490E139}">
      <dgm:prSet custT="1"/>
      <dgm:spPr/>
      <dgm:t>
        <a:bodyPr/>
        <a:lstStyle/>
        <a:p>
          <a:pPr rtl="0"/>
          <a:r>
            <a:rPr lang="fi-FI" sz="2000" dirty="0" smtClean="0"/>
            <a:t>Developing ideas</a:t>
          </a:r>
          <a:endParaRPr lang="en-US" sz="2000" dirty="0"/>
        </a:p>
      </dgm:t>
    </dgm:pt>
    <dgm:pt modelId="{66CAA914-44E1-4230-B552-4D92211F2AE0}" type="parTrans" cxnId="{D9BCC1C9-7DE7-4EC9-936B-18C619389DE6}">
      <dgm:prSet/>
      <dgm:spPr/>
      <dgm:t>
        <a:bodyPr/>
        <a:lstStyle/>
        <a:p>
          <a:endParaRPr lang="fi-FI"/>
        </a:p>
      </dgm:t>
    </dgm:pt>
    <dgm:pt modelId="{72CA129F-7F9B-48E1-A719-3D6B786867AA}" type="sibTrans" cxnId="{D9BCC1C9-7DE7-4EC9-936B-18C619389DE6}">
      <dgm:prSet/>
      <dgm:spPr/>
      <dgm:t>
        <a:bodyPr/>
        <a:lstStyle/>
        <a:p>
          <a:endParaRPr lang="fi-FI"/>
        </a:p>
      </dgm:t>
    </dgm:pt>
    <dgm:pt modelId="{5AA964A3-EAA4-44A6-844B-F1BC3688E5B4}">
      <dgm:prSet custT="1"/>
      <dgm:spPr/>
      <dgm:t>
        <a:bodyPr/>
        <a:lstStyle/>
        <a:p>
          <a:pPr rtl="0"/>
          <a:r>
            <a:rPr lang="fi-FI" sz="2000" dirty="0" smtClean="0"/>
            <a:t>Examining product</a:t>
          </a:r>
          <a:endParaRPr lang="fi-FI" sz="2000" dirty="0"/>
        </a:p>
      </dgm:t>
    </dgm:pt>
    <dgm:pt modelId="{BEDE0DDD-C5EF-40BD-BC4D-62C4B24B0790}" type="parTrans" cxnId="{7CA3D64A-5288-4AF6-9008-785BBBB94933}">
      <dgm:prSet/>
      <dgm:spPr/>
      <dgm:t>
        <a:bodyPr/>
        <a:lstStyle/>
        <a:p>
          <a:endParaRPr lang="fi-FI"/>
        </a:p>
      </dgm:t>
    </dgm:pt>
    <dgm:pt modelId="{C5A8EB0B-0FF1-4DBB-A49F-04899546CD73}" type="sibTrans" cxnId="{7CA3D64A-5288-4AF6-9008-785BBBB94933}">
      <dgm:prSet/>
      <dgm:spPr/>
      <dgm:t>
        <a:bodyPr/>
        <a:lstStyle/>
        <a:p>
          <a:endParaRPr lang="fi-FI"/>
        </a:p>
      </dgm:t>
    </dgm:pt>
    <dgm:pt modelId="{3B71BE5C-2F7C-47F6-8AA9-9A8F013A8F79}" type="pres">
      <dgm:prSet presAssocID="{1098A164-7150-4827-97D4-E7BBF2CEAE97}" presName="composite" presStyleCnt="0">
        <dgm:presLayoutVars>
          <dgm:chMax val="5"/>
          <dgm:dir/>
          <dgm:animLvl val="ctr"/>
          <dgm:resizeHandles val="exact"/>
        </dgm:presLayoutVars>
      </dgm:prSet>
      <dgm:spPr/>
      <dgm:t>
        <a:bodyPr/>
        <a:lstStyle/>
        <a:p>
          <a:endParaRPr lang="fi-FI"/>
        </a:p>
      </dgm:t>
    </dgm:pt>
    <dgm:pt modelId="{27D7CF71-18AB-48CE-9038-E6FAC9A3E0F3}" type="pres">
      <dgm:prSet presAssocID="{1098A164-7150-4827-97D4-E7BBF2CEAE97}" presName="cycle" presStyleCnt="0"/>
      <dgm:spPr/>
    </dgm:pt>
    <dgm:pt modelId="{5257A393-E687-48CC-994C-0726A014F66F}" type="pres">
      <dgm:prSet presAssocID="{1098A164-7150-4827-97D4-E7BBF2CEAE97}" presName="centerShape" presStyleCnt="0"/>
      <dgm:spPr/>
    </dgm:pt>
    <dgm:pt modelId="{9950585F-BDF1-488A-A868-CF968895ABC5}" type="pres">
      <dgm:prSet presAssocID="{1098A164-7150-4827-97D4-E7BBF2CEAE97}" presName="connSite" presStyleLbl="node1" presStyleIdx="0" presStyleCnt="4"/>
      <dgm:spPr/>
    </dgm:pt>
    <dgm:pt modelId="{B26B54AF-BE8F-4B15-B927-370782C7F2C5}" type="pres">
      <dgm:prSet presAssocID="{1098A164-7150-4827-97D4-E7BBF2CEAE97}" presName="visible" presStyleLbl="node1" presStyleIdx="0" presStyleCnt="4" custScaleX="55756"/>
      <dgm:spPr>
        <a:blipFill rotWithShape="0">
          <a:blip xmlns:r="http://schemas.openxmlformats.org/officeDocument/2006/relationships" r:embed="rId1"/>
          <a:stretch>
            <a:fillRect/>
          </a:stretch>
        </a:blipFill>
      </dgm:spPr>
    </dgm:pt>
    <dgm:pt modelId="{E0EBC4C5-8E1D-4E4A-93BD-93523D4CF2E2}" type="pres">
      <dgm:prSet presAssocID="{0EDE736D-95BA-4900-99D1-AEA5D20666B7}" presName="Name25" presStyleLbl="parChTrans1D1" presStyleIdx="0" presStyleCnt="3"/>
      <dgm:spPr/>
      <dgm:t>
        <a:bodyPr/>
        <a:lstStyle/>
        <a:p>
          <a:endParaRPr lang="fi-FI"/>
        </a:p>
      </dgm:t>
    </dgm:pt>
    <dgm:pt modelId="{35B804A0-84B4-40BD-8F0E-92082275DC89}" type="pres">
      <dgm:prSet presAssocID="{4BBC8500-B64B-4150-9709-3CB04C292EA6}" presName="node" presStyleCnt="0"/>
      <dgm:spPr/>
    </dgm:pt>
    <dgm:pt modelId="{AB37A585-A63C-4DEC-B243-C8A72E761A96}" type="pres">
      <dgm:prSet presAssocID="{4BBC8500-B64B-4150-9709-3CB04C292EA6}" presName="parentNode" presStyleLbl="node1" presStyleIdx="1" presStyleCnt="4" custScaleX="193284" custScaleY="116145" custLinFactNeighborX="13270" custLinFactNeighborY="-5679">
        <dgm:presLayoutVars>
          <dgm:chMax val="1"/>
          <dgm:bulletEnabled val="1"/>
        </dgm:presLayoutVars>
      </dgm:prSet>
      <dgm:spPr/>
      <dgm:t>
        <a:bodyPr/>
        <a:lstStyle/>
        <a:p>
          <a:endParaRPr lang="fi-FI"/>
        </a:p>
      </dgm:t>
    </dgm:pt>
    <dgm:pt modelId="{273173C6-85E3-40FF-8F90-2C16B626ED99}" type="pres">
      <dgm:prSet presAssocID="{4BBC8500-B64B-4150-9709-3CB04C292EA6}" presName="childNode" presStyleLbl="revTx" presStyleIdx="0" presStyleCnt="0">
        <dgm:presLayoutVars>
          <dgm:bulletEnabled val="1"/>
        </dgm:presLayoutVars>
      </dgm:prSet>
      <dgm:spPr/>
    </dgm:pt>
    <dgm:pt modelId="{17C40437-8746-4D54-B8DB-72086947971E}" type="pres">
      <dgm:prSet presAssocID="{66CAA914-44E1-4230-B552-4D92211F2AE0}" presName="Name25" presStyleLbl="parChTrans1D1" presStyleIdx="1" presStyleCnt="3"/>
      <dgm:spPr/>
      <dgm:t>
        <a:bodyPr/>
        <a:lstStyle/>
        <a:p>
          <a:endParaRPr lang="fi-FI"/>
        </a:p>
      </dgm:t>
    </dgm:pt>
    <dgm:pt modelId="{CBC55E23-8413-47C9-8DE5-305C73044E57}" type="pres">
      <dgm:prSet presAssocID="{8F3193AD-BC31-4A17-99A2-BFAAE490E139}" presName="node" presStyleCnt="0"/>
      <dgm:spPr/>
    </dgm:pt>
    <dgm:pt modelId="{0A461D13-2860-4E5E-B1BB-76811662F012}" type="pres">
      <dgm:prSet presAssocID="{8F3193AD-BC31-4A17-99A2-BFAAE490E139}" presName="parentNode" presStyleLbl="node1" presStyleIdx="2" presStyleCnt="4" custScaleX="193284" custScaleY="116145" custLinFactNeighborX="35495" custLinFactNeighborY="2278">
        <dgm:presLayoutVars>
          <dgm:chMax val="1"/>
          <dgm:bulletEnabled val="1"/>
        </dgm:presLayoutVars>
      </dgm:prSet>
      <dgm:spPr/>
      <dgm:t>
        <a:bodyPr/>
        <a:lstStyle/>
        <a:p>
          <a:endParaRPr lang="fi-FI"/>
        </a:p>
      </dgm:t>
    </dgm:pt>
    <dgm:pt modelId="{013336F4-E390-4089-AFBE-7455662BA559}" type="pres">
      <dgm:prSet presAssocID="{8F3193AD-BC31-4A17-99A2-BFAAE490E139}" presName="childNode" presStyleLbl="revTx" presStyleIdx="0" presStyleCnt="0">
        <dgm:presLayoutVars>
          <dgm:bulletEnabled val="1"/>
        </dgm:presLayoutVars>
      </dgm:prSet>
      <dgm:spPr/>
    </dgm:pt>
    <dgm:pt modelId="{E2360EF9-3FA0-4182-9335-518FE70FF5CB}" type="pres">
      <dgm:prSet presAssocID="{BEDE0DDD-C5EF-40BD-BC4D-62C4B24B0790}" presName="Name25" presStyleLbl="parChTrans1D1" presStyleIdx="2" presStyleCnt="3"/>
      <dgm:spPr/>
      <dgm:t>
        <a:bodyPr/>
        <a:lstStyle/>
        <a:p>
          <a:endParaRPr lang="fi-FI"/>
        </a:p>
      </dgm:t>
    </dgm:pt>
    <dgm:pt modelId="{C6D3F735-09E4-4946-B420-1AE9979D918E}" type="pres">
      <dgm:prSet presAssocID="{5AA964A3-EAA4-44A6-844B-F1BC3688E5B4}" presName="node" presStyleCnt="0"/>
      <dgm:spPr/>
    </dgm:pt>
    <dgm:pt modelId="{7C842F48-EDDA-431E-BB5B-8423BE94A5A2}" type="pres">
      <dgm:prSet presAssocID="{5AA964A3-EAA4-44A6-844B-F1BC3688E5B4}" presName="parentNode" presStyleLbl="node1" presStyleIdx="3" presStyleCnt="4" custScaleX="193284" custScaleY="116145" custLinFactNeighborX="13270" custLinFactNeighborY="11512">
        <dgm:presLayoutVars>
          <dgm:chMax val="1"/>
          <dgm:bulletEnabled val="1"/>
        </dgm:presLayoutVars>
      </dgm:prSet>
      <dgm:spPr/>
      <dgm:t>
        <a:bodyPr/>
        <a:lstStyle/>
        <a:p>
          <a:endParaRPr lang="fi-FI"/>
        </a:p>
      </dgm:t>
    </dgm:pt>
    <dgm:pt modelId="{86460431-6F5B-4630-8282-BF3584CED536}" type="pres">
      <dgm:prSet presAssocID="{5AA964A3-EAA4-44A6-844B-F1BC3688E5B4}" presName="childNode" presStyleLbl="revTx" presStyleIdx="0" presStyleCnt="0">
        <dgm:presLayoutVars>
          <dgm:bulletEnabled val="1"/>
        </dgm:presLayoutVars>
      </dgm:prSet>
      <dgm:spPr/>
    </dgm:pt>
  </dgm:ptLst>
  <dgm:cxnLst>
    <dgm:cxn modelId="{9022CE8A-C39D-DD4F-93CD-D423A2357E35}" type="presOf" srcId="{66CAA914-44E1-4230-B552-4D92211F2AE0}" destId="{17C40437-8746-4D54-B8DB-72086947971E}" srcOrd="0" destOrd="0" presId="urn:microsoft.com/office/officeart/2005/8/layout/radial2"/>
    <dgm:cxn modelId="{35EAF773-1653-804C-8DC7-D3CAE52BFECD}" type="presOf" srcId="{4BBC8500-B64B-4150-9709-3CB04C292EA6}" destId="{AB37A585-A63C-4DEC-B243-C8A72E761A96}" srcOrd="0" destOrd="0" presId="urn:microsoft.com/office/officeart/2005/8/layout/radial2"/>
    <dgm:cxn modelId="{19F2833C-2F5F-0E4A-9CFF-6D0EA72CEB0C}" type="presOf" srcId="{5AA964A3-EAA4-44A6-844B-F1BC3688E5B4}" destId="{7C842F48-EDDA-431E-BB5B-8423BE94A5A2}" srcOrd="0" destOrd="0" presId="urn:microsoft.com/office/officeart/2005/8/layout/radial2"/>
    <dgm:cxn modelId="{52F26B83-E286-5948-8B17-71C894236EC6}" type="presOf" srcId="{1098A164-7150-4827-97D4-E7BBF2CEAE97}" destId="{3B71BE5C-2F7C-47F6-8AA9-9A8F013A8F79}" srcOrd="0" destOrd="0" presId="urn:microsoft.com/office/officeart/2005/8/layout/radial2"/>
    <dgm:cxn modelId="{5CA21362-FBED-C64F-838B-428CE4F778B6}" type="presOf" srcId="{BEDE0DDD-C5EF-40BD-BC4D-62C4B24B0790}" destId="{E2360EF9-3FA0-4182-9335-518FE70FF5CB}" srcOrd="0" destOrd="0" presId="urn:microsoft.com/office/officeart/2005/8/layout/radial2"/>
    <dgm:cxn modelId="{8E01A872-E19F-924E-8C4F-A34A090250E6}" type="presOf" srcId="{0EDE736D-95BA-4900-99D1-AEA5D20666B7}" destId="{E0EBC4C5-8E1D-4E4A-93BD-93523D4CF2E2}" srcOrd="0" destOrd="0" presId="urn:microsoft.com/office/officeart/2005/8/layout/radial2"/>
    <dgm:cxn modelId="{05D71314-515C-0245-9554-268B6FDBEF66}" type="presOf" srcId="{8F3193AD-BC31-4A17-99A2-BFAAE490E139}" destId="{0A461D13-2860-4E5E-B1BB-76811662F012}" srcOrd="0" destOrd="0" presId="urn:microsoft.com/office/officeart/2005/8/layout/radial2"/>
    <dgm:cxn modelId="{3FF48D3A-0685-42E1-85D3-D93C30AA6CAB}" srcId="{1098A164-7150-4827-97D4-E7BBF2CEAE97}" destId="{4BBC8500-B64B-4150-9709-3CB04C292EA6}" srcOrd="0" destOrd="0" parTransId="{0EDE736D-95BA-4900-99D1-AEA5D20666B7}" sibTransId="{2660B158-41C0-474D-8B15-BCE6664D486B}"/>
    <dgm:cxn modelId="{D9BCC1C9-7DE7-4EC9-936B-18C619389DE6}" srcId="{1098A164-7150-4827-97D4-E7BBF2CEAE97}" destId="{8F3193AD-BC31-4A17-99A2-BFAAE490E139}" srcOrd="1" destOrd="0" parTransId="{66CAA914-44E1-4230-B552-4D92211F2AE0}" sibTransId="{72CA129F-7F9B-48E1-A719-3D6B786867AA}"/>
    <dgm:cxn modelId="{7CA3D64A-5288-4AF6-9008-785BBBB94933}" srcId="{1098A164-7150-4827-97D4-E7BBF2CEAE97}" destId="{5AA964A3-EAA4-44A6-844B-F1BC3688E5B4}" srcOrd="2" destOrd="0" parTransId="{BEDE0DDD-C5EF-40BD-BC4D-62C4B24B0790}" sibTransId="{C5A8EB0B-0FF1-4DBB-A49F-04899546CD73}"/>
    <dgm:cxn modelId="{AB08DDC6-8659-5945-80E9-44E14EA240A7}" type="presParOf" srcId="{3B71BE5C-2F7C-47F6-8AA9-9A8F013A8F79}" destId="{27D7CF71-18AB-48CE-9038-E6FAC9A3E0F3}" srcOrd="0" destOrd="0" presId="urn:microsoft.com/office/officeart/2005/8/layout/radial2"/>
    <dgm:cxn modelId="{B096C5DA-4CA9-474E-AB15-160CC9AB9378}" type="presParOf" srcId="{27D7CF71-18AB-48CE-9038-E6FAC9A3E0F3}" destId="{5257A393-E687-48CC-994C-0726A014F66F}" srcOrd="0" destOrd="0" presId="urn:microsoft.com/office/officeart/2005/8/layout/radial2"/>
    <dgm:cxn modelId="{99958E1B-A980-104A-AD36-D855B4E88080}" type="presParOf" srcId="{5257A393-E687-48CC-994C-0726A014F66F}" destId="{9950585F-BDF1-488A-A868-CF968895ABC5}" srcOrd="0" destOrd="0" presId="urn:microsoft.com/office/officeart/2005/8/layout/radial2"/>
    <dgm:cxn modelId="{2E154B6B-49BD-1140-9B13-3589052B1CBC}" type="presParOf" srcId="{5257A393-E687-48CC-994C-0726A014F66F}" destId="{B26B54AF-BE8F-4B15-B927-370782C7F2C5}" srcOrd="1" destOrd="0" presId="urn:microsoft.com/office/officeart/2005/8/layout/radial2"/>
    <dgm:cxn modelId="{BD5FB866-95FF-664C-A817-13CC80BCE225}" type="presParOf" srcId="{27D7CF71-18AB-48CE-9038-E6FAC9A3E0F3}" destId="{E0EBC4C5-8E1D-4E4A-93BD-93523D4CF2E2}" srcOrd="1" destOrd="0" presId="urn:microsoft.com/office/officeart/2005/8/layout/radial2"/>
    <dgm:cxn modelId="{BE47F370-1AD3-6D44-9CAE-73E3C3E492DC}" type="presParOf" srcId="{27D7CF71-18AB-48CE-9038-E6FAC9A3E0F3}" destId="{35B804A0-84B4-40BD-8F0E-92082275DC89}" srcOrd="2" destOrd="0" presId="urn:microsoft.com/office/officeart/2005/8/layout/radial2"/>
    <dgm:cxn modelId="{24DF5B54-FE02-3A4F-B867-05BEC1D31DE6}" type="presParOf" srcId="{35B804A0-84B4-40BD-8F0E-92082275DC89}" destId="{AB37A585-A63C-4DEC-B243-C8A72E761A96}" srcOrd="0" destOrd="0" presId="urn:microsoft.com/office/officeart/2005/8/layout/radial2"/>
    <dgm:cxn modelId="{C0924040-65BA-DB42-B82C-F2649E6EE320}" type="presParOf" srcId="{35B804A0-84B4-40BD-8F0E-92082275DC89}" destId="{273173C6-85E3-40FF-8F90-2C16B626ED99}" srcOrd="1" destOrd="0" presId="urn:microsoft.com/office/officeart/2005/8/layout/radial2"/>
    <dgm:cxn modelId="{FC12A5FE-7703-FA4A-8896-F840C0228596}" type="presParOf" srcId="{27D7CF71-18AB-48CE-9038-E6FAC9A3E0F3}" destId="{17C40437-8746-4D54-B8DB-72086947971E}" srcOrd="3" destOrd="0" presId="urn:microsoft.com/office/officeart/2005/8/layout/radial2"/>
    <dgm:cxn modelId="{418B581D-C91D-C340-A4A2-0A09758618B0}" type="presParOf" srcId="{27D7CF71-18AB-48CE-9038-E6FAC9A3E0F3}" destId="{CBC55E23-8413-47C9-8DE5-305C73044E57}" srcOrd="4" destOrd="0" presId="urn:microsoft.com/office/officeart/2005/8/layout/radial2"/>
    <dgm:cxn modelId="{B18F4633-172D-6745-BCD0-4AEBB0BDC381}" type="presParOf" srcId="{CBC55E23-8413-47C9-8DE5-305C73044E57}" destId="{0A461D13-2860-4E5E-B1BB-76811662F012}" srcOrd="0" destOrd="0" presId="urn:microsoft.com/office/officeart/2005/8/layout/radial2"/>
    <dgm:cxn modelId="{E77E9BF2-BB95-0A41-A875-78A0D69FE936}" type="presParOf" srcId="{CBC55E23-8413-47C9-8DE5-305C73044E57}" destId="{013336F4-E390-4089-AFBE-7455662BA559}" srcOrd="1" destOrd="0" presId="urn:microsoft.com/office/officeart/2005/8/layout/radial2"/>
    <dgm:cxn modelId="{40E28760-51B8-924D-A902-E9A95646A567}" type="presParOf" srcId="{27D7CF71-18AB-48CE-9038-E6FAC9A3E0F3}" destId="{E2360EF9-3FA0-4182-9335-518FE70FF5CB}" srcOrd="5" destOrd="0" presId="urn:microsoft.com/office/officeart/2005/8/layout/radial2"/>
    <dgm:cxn modelId="{928EF180-0DB7-4B4D-9CBB-49DD28E80DE9}" type="presParOf" srcId="{27D7CF71-18AB-48CE-9038-E6FAC9A3E0F3}" destId="{C6D3F735-09E4-4946-B420-1AE9979D918E}" srcOrd="6" destOrd="0" presId="urn:microsoft.com/office/officeart/2005/8/layout/radial2"/>
    <dgm:cxn modelId="{503E7E8A-2D46-7246-B275-E098D4CB7123}" type="presParOf" srcId="{C6D3F735-09E4-4946-B420-1AE9979D918E}" destId="{7C842F48-EDDA-431E-BB5B-8423BE94A5A2}" srcOrd="0" destOrd="0" presId="urn:microsoft.com/office/officeart/2005/8/layout/radial2"/>
    <dgm:cxn modelId="{B3E36AD6-61C1-AB4E-A2B6-353C2BB6B85A}" type="presParOf" srcId="{C6D3F735-09E4-4946-B420-1AE9979D918E}" destId="{86460431-6F5B-4630-8282-BF3584CED536}"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60EF9-3FA0-4182-9335-518FE70FF5CB}">
      <dsp:nvSpPr>
        <dsp:cNvPr id="0" name=""/>
        <dsp:cNvSpPr/>
      </dsp:nvSpPr>
      <dsp:spPr>
        <a:xfrm rot="2695303">
          <a:off x="1022605" y="3005636"/>
          <a:ext cx="412461" cy="65214"/>
        </a:xfrm>
        <a:custGeom>
          <a:avLst/>
          <a:gdLst/>
          <a:ahLst/>
          <a:cxnLst/>
          <a:rect l="0" t="0" r="0" b="0"/>
          <a:pathLst>
            <a:path>
              <a:moveTo>
                <a:pt x="0" y="32607"/>
              </a:moveTo>
              <a:lnTo>
                <a:pt x="412461" y="32607"/>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C40437-8746-4D54-B8DB-72086947971E}">
      <dsp:nvSpPr>
        <dsp:cNvPr id="0" name=""/>
        <dsp:cNvSpPr/>
      </dsp:nvSpPr>
      <dsp:spPr>
        <a:xfrm rot="41115">
          <a:off x="1082796" y="2240223"/>
          <a:ext cx="384301" cy="65214"/>
        </a:xfrm>
        <a:custGeom>
          <a:avLst/>
          <a:gdLst/>
          <a:ahLst/>
          <a:cxnLst/>
          <a:rect l="0" t="0" r="0" b="0"/>
          <a:pathLst>
            <a:path>
              <a:moveTo>
                <a:pt x="0" y="32607"/>
              </a:moveTo>
              <a:lnTo>
                <a:pt x="384301" y="32607"/>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EBC4C5-8E1D-4E4A-93BD-93523D4CF2E2}">
      <dsp:nvSpPr>
        <dsp:cNvPr id="0" name=""/>
        <dsp:cNvSpPr/>
      </dsp:nvSpPr>
      <dsp:spPr>
        <a:xfrm rot="18980688">
          <a:off x="1030365" y="1497042"/>
          <a:ext cx="379353" cy="65214"/>
        </a:xfrm>
        <a:custGeom>
          <a:avLst/>
          <a:gdLst/>
          <a:ahLst/>
          <a:cxnLst/>
          <a:rect l="0" t="0" r="0" b="0"/>
          <a:pathLst>
            <a:path>
              <a:moveTo>
                <a:pt x="0" y="32607"/>
              </a:moveTo>
              <a:lnTo>
                <a:pt x="379353" y="32607"/>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6B54AF-BE8F-4B15-B927-370782C7F2C5}">
      <dsp:nvSpPr>
        <dsp:cNvPr id="0" name=""/>
        <dsp:cNvSpPr/>
      </dsp:nvSpPr>
      <dsp:spPr>
        <a:xfrm>
          <a:off x="-51431" y="1361042"/>
          <a:ext cx="1005769" cy="180387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7A585-A63C-4DEC-B243-C8A72E761A96}">
      <dsp:nvSpPr>
        <dsp:cNvPr id="0" name=""/>
        <dsp:cNvSpPr/>
      </dsp:nvSpPr>
      <dsp:spPr>
        <a:xfrm>
          <a:off x="868711" y="238332"/>
          <a:ext cx="2091963" cy="125706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fi-FI" sz="2000" kern="1200" dirty="0" smtClean="0"/>
            <a:t>Self-management</a:t>
          </a:r>
          <a:endParaRPr lang="en-US" sz="2000" kern="1200" dirty="0"/>
        </a:p>
      </dsp:txBody>
      <dsp:txXfrm>
        <a:off x="1175072" y="422425"/>
        <a:ext cx="1479241" cy="888882"/>
      </dsp:txXfrm>
    </dsp:sp>
    <dsp:sp modelId="{0A461D13-2860-4E5E-B1BB-76811662F012}">
      <dsp:nvSpPr>
        <dsp:cNvPr id="0" name=""/>
        <dsp:cNvSpPr/>
      </dsp:nvSpPr>
      <dsp:spPr>
        <a:xfrm>
          <a:off x="1466876" y="1659102"/>
          <a:ext cx="2091963" cy="125706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fi-FI" sz="2000" kern="1200" dirty="0" smtClean="0"/>
            <a:t>Developing ideas</a:t>
          </a:r>
          <a:endParaRPr lang="en-US" sz="2000" kern="1200" dirty="0"/>
        </a:p>
      </dsp:txBody>
      <dsp:txXfrm>
        <a:off x="1773237" y="1843195"/>
        <a:ext cx="1479241" cy="888882"/>
      </dsp:txXfrm>
    </dsp:sp>
    <dsp:sp modelId="{7C842F48-EDDA-431E-BB5B-8423BE94A5A2}">
      <dsp:nvSpPr>
        <dsp:cNvPr id="0" name=""/>
        <dsp:cNvSpPr/>
      </dsp:nvSpPr>
      <dsp:spPr>
        <a:xfrm>
          <a:off x="868711" y="3093694"/>
          <a:ext cx="2091963" cy="1257068"/>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fi-FI" sz="2000" kern="1200" dirty="0" smtClean="0"/>
            <a:t>Examining product</a:t>
          </a:r>
          <a:endParaRPr lang="fi-FI" sz="2000" kern="1200" dirty="0"/>
        </a:p>
      </dsp:txBody>
      <dsp:txXfrm>
        <a:off x="1175072" y="3277787"/>
        <a:ext cx="1479241" cy="888882"/>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040096-F619-7E43-996A-8032D7F8C713}" type="datetimeFigureOut">
              <a:rPr lang="en-US" smtClean="0"/>
              <a:t>11/08/19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C6101D-4955-2E49-AD11-CFDEC25BF6C4}" type="slidenum">
              <a:rPr lang="en-US" smtClean="0"/>
              <a:t>‹#›</a:t>
            </a:fld>
            <a:endParaRPr lang="en-US"/>
          </a:p>
        </p:txBody>
      </p:sp>
    </p:spTree>
    <p:extLst>
      <p:ext uri="{BB962C8B-B14F-4D97-AF65-F5344CB8AC3E}">
        <p14:creationId xmlns:p14="http://schemas.microsoft.com/office/powerpoint/2010/main" val="252115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1</a:t>
            </a:fld>
            <a:endParaRPr lang="en-US"/>
          </a:p>
        </p:txBody>
      </p:sp>
    </p:spTree>
    <p:extLst>
      <p:ext uri="{BB962C8B-B14F-4D97-AF65-F5344CB8AC3E}">
        <p14:creationId xmlns:p14="http://schemas.microsoft.com/office/powerpoint/2010/main" val="336370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Extending an API – Can</a:t>
            </a:r>
            <a:r>
              <a:rPr lang="en-US" sz="1200" kern="1200" baseline="0" dirty="0" smtClean="0">
                <a:solidFill>
                  <a:schemeClr val="tx1"/>
                </a:solidFill>
                <a:effectLst/>
                <a:latin typeface="+mn-lt"/>
                <a:ea typeface="+mn-ea"/>
                <a:cs typeface="+mn-cs"/>
              </a:rPr>
              <a:t> you?</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Find your building</a:t>
            </a:r>
            <a:r>
              <a:rPr lang="en-US" sz="1200" kern="1200" baseline="0" dirty="0" smtClean="0">
                <a:solidFill>
                  <a:schemeClr val="tx1"/>
                </a:solidFill>
                <a:effectLst/>
                <a:latin typeface="+mn-lt"/>
                <a:ea typeface="+mn-ea"/>
                <a:cs typeface="+mn-cs"/>
              </a:rPr>
              <a:t> blocks.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47</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Intended use. </a:t>
            </a:r>
            <a:r>
              <a:rPr lang="en-US" smtClean="0"/>
              <a:t>Misuse.</a:t>
            </a:r>
            <a:r>
              <a:rPr lang="en-US" baseline="0" smtClean="0"/>
              <a:t>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49</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50</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51</a:t>
            </a:fld>
            <a:endParaRPr lang="en-US"/>
          </a:p>
        </p:txBody>
      </p:sp>
    </p:spTree>
    <p:extLst>
      <p:ext uri="{BB962C8B-B14F-4D97-AF65-F5344CB8AC3E}">
        <p14:creationId xmlns:p14="http://schemas.microsoft.com/office/powerpoint/2010/main" val="2178245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0C6101D-4955-2E49-AD11-CFDEC25BF6C4}" type="slidenum">
              <a:rPr lang="en-US" smtClean="0"/>
              <a:t>52</a:t>
            </a:fld>
            <a:endParaRPr lang="en-US"/>
          </a:p>
        </p:txBody>
      </p:sp>
    </p:spTree>
    <p:extLst>
      <p:ext uri="{BB962C8B-B14F-4D97-AF65-F5344CB8AC3E}">
        <p14:creationId xmlns:p14="http://schemas.microsoft.com/office/powerpoint/2010/main" val="960139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53</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Discoverability without automation</a:t>
            </a:r>
          </a:p>
          <a:p>
            <a:r>
              <a:rPr lang="en-US" dirty="0" smtClean="0"/>
              <a:t>Copy-</a:t>
            </a:r>
            <a:r>
              <a:rPr lang="en-US" dirty="0" err="1" smtClean="0"/>
              <a:t>pasteable</a:t>
            </a:r>
            <a:endParaRPr lang="en-US" dirty="0" smtClean="0"/>
          </a:p>
          <a:p>
            <a:r>
              <a:rPr lang="en-US" dirty="0" smtClean="0"/>
              <a:t>Just</a:t>
            </a:r>
            <a:r>
              <a:rPr lang="en-US" baseline="0" dirty="0" smtClean="0"/>
              <a:t> the right amount</a:t>
            </a:r>
          </a:p>
          <a:p>
            <a:r>
              <a:rPr lang="en-US" baseline="0" dirty="0" smtClean="0"/>
              <a:t>Available in the tooling where you use the API</a:t>
            </a:r>
          </a:p>
          <a:p>
            <a:r>
              <a:rPr lang="en-US" dirty="0" smtClean="0"/>
              <a:t>Names should be</a:t>
            </a:r>
            <a:r>
              <a:rPr lang="en-US" baseline="0" dirty="0" smtClean="0"/>
              <a:t> meaningful. Programmers are people too!</a:t>
            </a:r>
          </a:p>
          <a:p>
            <a:r>
              <a:rPr lang="en-US" baseline="0" dirty="0" smtClean="0"/>
              <a:t>Ordering of parameters. TDD to create nicest possible signatures that make sense in </a:t>
            </a:r>
            <a:r>
              <a:rPr lang="en-US" baseline="0" dirty="0" err="1" smtClean="0"/>
              <a:t>english</a:t>
            </a:r>
            <a:r>
              <a:rPr lang="en-US" baseline="0" dirty="0" smtClean="0"/>
              <a:t>! </a:t>
            </a:r>
          </a:p>
          <a:p>
            <a:r>
              <a:rPr lang="en-US" baseline="0" dirty="0" smtClean="0"/>
              <a:t>Consistent with language. Type of tools. Helping people using it with the memory loading. </a:t>
            </a: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54</a:t>
            </a:fld>
            <a:endParaRPr lang="en-US"/>
          </a:p>
        </p:txBody>
      </p:sp>
    </p:spTree>
    <p:extLst>
      <p:ext uri="{BB962C8B-B14F-4D97-AF65-F5344CB8AC3E}">
        <p14:creationId xmlns:p14="http://schemas.microsoft.com/office/powerpoint/2010/main" val="217824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developer support site with copy-</a:t>
            </a:r>
            <a:r>
              <a:rPr lang="en-US" baseline="0" dirty="0" err="1" smtClean="0"/>
              <a:t>pasteable</a:t>
            </a:r>
            <a:r>
              <a:rPr lang="en-US" baseline="0" dirty="0" smtClean="0"/>
              <a:t> examples</a:t>
            </a:r>
          </a:p>
          <a:p>
            <a:r>
              <a:rPr lang="en-US" baseline="0" dirty="0" smtClean="0"/>
              <a:t>MTFHW (hello world) and MTFWA (working application)</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55</a:t>
            </a:fld>
            <a:endParaRPr lang="en-US"/>
          </a:p>
        </p:txBody>
      </p:sp>
    </p:spTree>
    <p:extLst>
      <p:ext uri="{BB962C8B-B14F-4D97-AF65-F5344CB8AC3E}">
        <p14:creationId xmlns:p14="http://schemas.microsoft.com/office/powerpoint/2010/main" val="217824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Artifacts as discretionary output. </a:t>
            </a:r>
            <a:r>
              <a:rPr lang="fi-FI" sz="1200" b="1" dirty="0" err="1" smtClean="0"/>
              <a:t>Search</a:t>
            </a:r>
            <a:r>
              <a:rPr lang="fi-FI" sz="1200" b="1" dirty="0" smtClean="0"/>
              <a:t> "&lt;ns1:Koodi&gt;" (443 </a:t>
            </a:r>
            <a:r>
              <a:rPr lang="fi-FI" sz="1200" b="1" dirty="0" err="1" smtClean="0"/>
              <a:t>hits</a:t>
            </a:r>
            <a:r>
              <a:rPr lang="fi-FI" sz="1200" b="1" dirty="0" smtClean="0"/>
              <a:t> in 169 </a:t>
            </a:r>
            <a:r>
              <a:rPr lang="fi-FI" sz="1200" b="1" dirty="0" err="1" smtClean="0"/>
              <a:t>files</a:t>
            </a:r>
            <a:r>
              <a:rPr lang="fi-FI" sz="1200" b="1" dirty="0" smtClean="0"/>
              <a:t>) in VE</a:t>
            </a:r>
          </a:p>
          <a:p>
            <a:r>
              <a:rPr lang="fi-FI" sz="1200" dirty="0" smtClean="0"/>
              <a:t>  Y:\ELLU\LAPA\Testaus\Kokonaiseläketurvan-ote\Ansaintatiedot-VE\HaeAnsaintatiedot-VE__ 20110307 14-22-15.xml (4 </a:t>
            </a:r>
            <a:r>
              <a:rPr lang="fi-FI" sz="1200" dirty="0" err="1" smtClean="0"/>
              <a:t>hits</a:t>
            </a:r>
            <a:r>
              <a:rPr lang="fi-FI" sz="1200" dirty="0" smtClean="0"/>
              <a:t>) </a:t>
            </a:r>
            <a:endParaRPr lang="en-US" sz="1200" dirty="0" smtClean="0"/>
          </a:p>
          <a:p>
            <a:r>
              <a:rPr lang="fi-FI" sz="1200" dirty="0" smtClean="0"/>
              <a:t>                Line 1313:                &lt;ns1:Koodi&gt;YL130I&lt;/ns1:Koodi&gt;</a:t>
            </a:r>
            <a:endParaRPr lang="en-US" sz="1200" dirty="0" smtClean="0"/>
          </a:p>
          <a:p>
            <a:r>
              <a:rPr lang="fi-FI" sz="1200" dirty="0" smtClean="0"/>
              <a:t>                Line 1317:                &lt;ns1:Koodi&gt;LAPA_172_011&lt;/ns1:Koodi&gt;</a:t>
            </a:r>
            <a:endParaRPr lang="en-US" sz="1200" dirty="0" smtClean="0"/>
          </a:p>
          <a:p>
            <a:r>
              <a:rPr lang="fi-FI" sz="1200" dirty="0" smtClean="0"/>
              <a:t>                Line 1321:                &lt;ns1:Koodi&gt;67&lt;/ns1:Koodi&gt;</a:t>
            </a:r>
            <a:endParaRPr lang="en-US" sz="1200" dirty="0" smtClean="0"/>
          </a:p>
          <a:p>
            <a:r>
              <a:rPr lang="fi-FI" sz="1200" dirty="0" smtClean="0"/>
              <a:t>                Line 1324:                &lt;ns1:Koodi&gt;67&lt;/ns1:Koodi&gt;</a:t>
            </a:r>
            <a:endParaRPr lang="en-US" sz="1200" dirty="0" smtClean="0"/>
          </a:p>
          <a:p>
            <a:r>
              <a:rPr lang="fi-FI" sz="1200" dirty="0" smtClean="0"/>
              <a:t> </a:t>
            </a:r>
            <a:r>
              <a:rPr lang="fi-FI" sz="1200" i="1" dirty="0" smtClean="0">
                <a:solidFill>
                  <a:schemeClr val="accent1"/>
                </a:solidFill>
              </a:rPr>
              <a:t>A </a:t>
            </a:r>
            <a:r>
              <a:rPr lang="fi-FI" sz="1200" i="1" dirty="0" err="1" smtClean="0">
                <a:solidFill>
                  <a:schemeClr val="accent1"/>
                </a:solidFill>
              </a:rPr>
              <a:t>lot</a:t>
            </a:r>
            <a:r>
              <a:rPr lang="fi-FI" sz="1200" i="1" dirty="0" smtClean="0">
                <a:solidFill>
                  <a:schemeClr val="accent1"/>
                </a:solidFill>
              </a:rPr>
              <a:t> of </a:t>
            </a:r>
            <a:r>
              <a:rPr lang="fi-FI" sz="1200" i="1" dirty="0" err="1" smtClean="0">
                <a:solidFill>
                  <a:schemeClr val="accent1"/>
                </a:solidFill>
              </a:rPr>
              <a:t>text</a:t>
            </a:r>
            <a:r>
              <a:rPr lang="fi-FI" sz="1200" i="1" dirty="0" smtClean="0">
                <a:solidFill>
                  <a:schemeClr val="accent1"/>
                </a:solidFill>
              </a:rPr>
              <a:t> </a:t>
            </a:r>
            <a:r>
              <a:rPr lang="fi-FI" sz="1200" i="1" dirty="0" err="1" smtClean="0">
                <a:solidFill>
                  <a:schemeClr val="accent1"/>
                </a:solidFill>
              </a:rPr>
              <a:t>cut</a:t>
            </a:r>
            <a:r>
              <a:rPr lang="fi-FI" sz="1200" i="1" dirty="0" smtClean="0">
                <a:solidFill>
                  <a:schemeClr val="accent1"/>
                </a:solidFill>
              </a:rPr>
              <a:t> </a:t>
            </a:r>
            <a:r>
              <a:rPr lang="fi-FI" sz="1200" i="1" dirty="0" err="1" smtClean="0">
                <a:solidFill>
                  <a:schemeClr val="accent1"/>
                </a:solidFill>
              </a:rPr>
              <a:t>away</a:t>
            </a:r>
            <a:r>
              <a:rPr lang="fi-FI" sz="1200" i="1" dirty="0" smtClean="0">
                <a:solidFill>
                  <a:schemeClr val="accent1"/>
                </a:solidFill>
              </a:rPr>
              <a:t> </a:t>
            </a:r>
            <a:r>
              <a:rPr lang="fi-FI" sz="1200" i="1" dirty="0" err="1" smtClean="0">
                <a:solidFill>
                  <a:schemeClr val="accent1"/>
                </a:solidFill>
              </a:rPr>
              <a:t>from</a:t>
            </a:r>
            <a:r>
              <a:rPr lang="fi-FI" sz="1200" i="1" dirty="0" smtClean="0">
                <a:solidFill>
                  <a:schemeClr val="accent1"/>
                </a:solidFill>
              </a:rPr>
              <a:t> </a:t>
            </a:r>
            <a:r>
              <a:rPr lang="fi-FI" sz="1200" i="1" dirty="0" err="1" smtClean="0">
                <a:solidFill>
                  <a:schemeClr val="accent1"/>
                </a:solidFill>
              </a:rPr>
              <a:t>here</a:t>
            </a:r>
            <a:r>
              <a:rPr lang="fi-FI" sz="1200" i="1" dirty="0" smtClean="0">
                <a:solidFill>
                  <a:schemeClr val="accent1"/>
                </a:solidFill>
              </a:rPr>
              <a:t>…</a:t>
            </a:r>
            <a:endParaRPr lang="en-US" sz="1200" i="1" dirty="0" smtClean="0">
              <a:solidFill>
                <a:schemeClr val="accent1"/>
              </a:solidFill>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56</a:t>
            </a:fld>
            <a:endParaRPr lang="en-US"/>
          </a:p>
        </p:txBody>
      </p:sp>
    </p:spTree>
    <p:extLst>
      <p:ext uri="{BB962C8B-B14F-4D97-AF65-F5344CB8AC3E}">
        <p14:creationId xmlns:p14="http://schemas.microsoft.com/office/powerpoint/2010/main" val="1955103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There’s a group of people who think of </a:t>
            </a:r>
            <a:r>
              <a:rPr lang="en-US" sz="1200" i="1" kern="1200" dirty="0" smtClean="0">
                <a:solidFill>
                  <a:schemeClr val="tx1"/>
                </a:solidFill>
                <a:effectLst/>
                <a:latin typeface="+mn-lt"/>
                <a:ea typeface="+mn-ea"/>
                <a:cs typeface="+mn-cs"/>
              </a:rPr>
              <a:t>testing as creating artifacts</a:t>
            </a:r>
            <a:r>
              <a:rPr lang="en-US" sz="1200" kern="1200" dirty="0" smtClean="0">
                <a:solidFill>
                  <a:schemeClr val="tx1"/>
                </a:solidFill>
                <a:effectLst/>
                <a:latin typeface="+mn-lt"/>
                <a:ea typeface="+mn-ea"/>
                <a:cs typeface="+mn-cs"/>
              </a:rPr>
              <a:t>: test cases, test automation.  Tests are something that is used later for testing to happen again. The modern way of thinking leads this group of people to mostly consider test automation, recognizing that making people run mundane repeatable scripts isn’t the goal. With the automation artifacts, we get four types of benefits.  The tests work as </a:t>
            </a:r>
            <a:r>
              <a:rPr lang="en-US" sz="1200" i="1" kern="1200" dirty="0" smtClean="0">
                <a:solidFill>
                  <a:schemeClr val="tx1"/>
                </a:solidFill>
                <a:effectLst/>
                <a:latin typeface="+mn-lt"/>
                <a:ea typeface="+mn-ea"/>
                <a:cs typeface="+mn-cs"/>
              </a:rPr>
              <a:t>specification</a:t>
            </a:r>
            <a:r>
              <a:rPr lang="en-US" sz="1200" kern="1200" dirty="0" smtClean="0">
                <a:solidFill>
                  <a:schemeClr val="tx1"/>
                </a:solidFill>
                <a:effectLst/>
                <a:latin typeface="+mn-lt"/>
                <a:ea typeface="+mn-ea"/>
                <a:cs typeface="+mn-cs"/>
              </a:rPr>
              <a:t>, giving us a detailed example of something. The tests give us </a:t>
            </a:r>
            <a:r>
              <a:rPr lang="en-US" sz="1200" i="1" kern="1200" dirty="0" smtClean="0">
                <a:solidFill>
                  <a:schemeClr val="tx1"/>
                </a:solidFill>
                <a:effectLst/>
                <a:latin typeface="+mn-lt"/>
                <a:ea typeface="+mn-ea"/>
                <a:cs typeface="+mn-cs"/>
              </a:rPr>
              <a:t>feedback</a:t>
            </a:r>
            <a:r>
              <a:rPr lang="en-US" sz="1200" kern="1200" dirty="0" smtClean="0">
                <a:solidFill>
                  <a:schemeClr val="tx1"/>
                </a:solidFill>
                <a:effectLst/>
                <a:latin typeface="+mn-lt"/>
                <a:ea typeface="+mn-ea"/>
                <a:cs typeface="+mn-cs"/>
              </a:rPr>
              <a:t> when we’ve implemented something, to see if what we have is what we intended. The tests stay around to guard us against </a:t>
            </a:r>
            <a:r>
              <a:rPr lang="en-US" sz="1200" i="1" kern="1200" dirty="0" smtClean="0">
                <a:solidFill>
                  <a:schemeClr val="tx1"/>
                </a:solidFill>
                <a:effectLst/>
                <a:latin typeface="+mn-lt"/>
                <a:ea typeface="+mn-ea"/>
                <a:cs typeface="+mn-cs"/>
              </a:rPr>
              <a:t>regression</a:t>
            </a:r>
            <a:r>
              <a:rPr lang="en-US" sz="1200" kern="1200" dirty="0" smtClean="0">
                <a:solidFill>
                  <a:schemeClr val="tx1"/>
                </a:solidFill>
                <a:effectLst/>
                <a:latin typeface="+mn-lt"/>
                <a:ea typeface="+mn-ea"/>
                <a:cs typeface="+mn-cs"/>
              </a:rPr>
              <a:t>, us forgetting details when paying attention elsewhere. And the tests give us </a:t>
            </a:r>
            <a:r>
              <a:rPr lang="en-US" sz="1200" i="1" kern="1200" dirty="0" smtClean="0">
                <a:solidFill>
                  <a:schemeClr val="tx1"/>
                </a:solidFill>
                <a:effectLst/>
                <a:latin typeface="+mn-lt"/>
                <a:ea typeface="+mn-ea"/>
                <a:cs typeface="+mn-cs"/>
              </a:rPr>
              <a:t>granularity</a:t>
            </a:r>
            <a:r>
              <a:rPr lang="en-US" sz="1200" kern="1200" dirty="0" smtClean="0">
                <a:solidFill>
                  <a:schemeClr val="tx1"/>
                </a:solidFill>
                <a:effectLst/>
                <a:latin typeface="+mn-lt"/>
                <a:ea typeface="+mn-ea"/>
                <a:cs typeface="+mn-cs"/>
              </a:rPr>
              <a:t>, helping us see where the problem is when the tests fail.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Another group of people thinks of </a:t>
            </a:r>
            <a:r>
              <a:rPr lang="en-US" sz="1200" i="1" kern="1200" dirty="0" smtClean="0">
                <a:solidFill>
                  <a:schemeClr val="tx1"/>
                </a:solidFill>
                <a:effectLst/>
                <a:latin typeface="+mn-lt"/>
                <a:ea typeface="+mn-ea"/>
                <a:cs typeface="+mn-cs"/>
              </a:rPr>
              <a:t>testing as performance</a:t>
            </a:r>
            <a:r>
              <a:rPr lang="en-US" sz="1200" kern="1200" dirty="0" smtClean="0">
                <a:solidFill>
                  <a:schemeClr val="tx1"/>
                </a:solidFill>
                <a:effectLst/>
                <a:latin typeface="+mn-lt"/>
                <a:ea typeface="+mn-ea"/>
                <a:cs typeface="+mn-cs"/>
              </a:rPr>
              <a:t>. It’s learning in layers, to prepare for the ultimate show with all the rehearsals where continuous learning enables us to put our best performance forward towards the end. Artifacts might be useful, but they are often more of an output to document all the layers of learning rather than driving the thinking. With testing as performance, we also get four types of benefits. While this style of testing does not give us a spec, it gives us </a:t>
            </a:r>
            <a:r>
              <a:rPr lang="en-US" sz="1200" i="1" kern="1200" dirty="0" smtClean="0">
                <a:solidFill>
                  <a:schemeClr val="tx1"/>
                </a:solidFill>
                <a:effectLst/>
                <a:latin typeface="+mn-lt"/>
                <a:ea typeface="+mn-ea"/>
                <a:cs typeface="+mn-cs"/>
              </a:rPr>
              <a:t>guidance</a:t>
            </a:r>
            <a:r>
              <a:rPr lang="en-US" sz="1200" kern="1200" dirty="0" smtClean="0">
                <a:solidFill>
                  <a:schemeClr val="tx1"/>
                </a:solidFill>
                <a:effectLst/>
                <a:latin typeface="+mn-lt"/>
                <a:ea typeface="+mn-ea"/>
                <a:cs typeface="+mn-cs"/>
              </a:rPr>
              <a:t>. It’s often not a binary Yes/No, but more of a consideration if there could be a problem here. The guidance enabling us to learn about the unknown unknowns turn into specs as we make our decisions on how to react to feedback. This testing gives us </a:t>
            </a:r>
            <a:r>
              <a:rPr lang="en-US" sz="1200" i="1" kern="1200" dirty="0" smtClean="0">
                <a:solidFill>
                  <a:schemeClr val="tx1"/>
                </a:solidFill>
                <a:effectLst/>
                <a:latin typeface="+mn-lt"/>
                <a:ea typeface="+mn-ea"/>
                <a:cs typeface="+mn-cs"/>
              </a:rPr>
              <a:t>understanding</a:t>
            </a:r>
            <a:r>
              <a:rPr lang="en-US" sz="1200" kern="1200" dirty="0" smtClean="0">
                <a:solidFill>
                  <a:schemeClr val="tx1"/>
                </a:solidFill>
                <a:effectLst/>
                <a:latin typeface="+mn-lt"/>
                <a:ea typeface="+mn-ea"/>
                <a:cs typeface="+mn-cs"/>
              </a:rPr>
              <a:t>, in the wider context of use and value.  This testing gives us </a:t>
            </a:r>
            <a:r>
              <a:rPr lang="en-US" sz="1200" i="1" kern="1200" dirty="0" smtClean="0">
                <a:solidFill>
                  <a:schemeClr val="tx1"/>
                </a:solidFill>
                <a:effectLst/>
                <a:latin typeface="+mn-lt"/>
                <a:ea typeface="+mn-ea"/>
                <a:cs typeface="+mn-cs"/>
              </a:rPr>
              <a:t>models</a:t>
            </a:r>
            <a:r>
              <a:rPr lang="en-US" sz="1200" kern="1200" dirty="0" smtClean="0">
                <a:solidFill>
                  <a:schemeClr val="tx1"/>
                </a:solidFill>
                <a:effectLst/>
                <a:latin typeface="+mn-lt"/>
                <a:ea typeface="+mn-ea"/>
                <a:cs typeface="+mn-cs"/>
              </a:rPr>
              <a:t> of what the world around the application looks like, enabling us to go back to lessons we’ve learned and fast-track future learning. Finally, this testing gives us </a:t>
            </a:r>
            <a:r>
              <a:rPr lang="en-US" sz="1200" i="1" kern="1200" dirty="0" smtClean="0">
                <a:solidFill>
                  <a:schemeClr val="tx1"/>
                </a:solidFill>
                <a:effectLst/>
                <a:latin typeface="+mn-lt"/>
                <a:ea typeface="+mn-ea"/>
                <a:cs typeface="+mn-cs"/>
              </a:rPr>
              <a:t>serendipity</a:t>
            </a:r>
            <a:r>
              <a:rPr lang="en-US" sz="1200" kern="1200" dirty="0" smtClean="0">
                <a:solidFill>
                  <a:schemeClr val="tx1"/>
                </a:solidFill>
                <a:effectLst/>
                <a:latin typeface="+mn-lt"/>
                <a:ea typeface="+mn-ea"/>
                <a:cs typeface="+mn-cs"/>
              </a:rPr>
              <a:t>, lucky accidents to find many of the things that we should know of, but turn blind to assuming we know what we’re looking for.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exploratory testing starts with the testing as performance in mind, it also generates artifacts whenever deemed useful.  </a:t>
            </a:r>
            <a:r>
              <a:rPr lang="en-US" sz="1200" kern="1200" smtClean="0">
                <a:solidFill>
                  <a:schemeClr val="tx1"/>
                </a:solidFill>
                <a:effectLst/>
                <a:latin typeface="+mn-lt"/>
                <a:ea typeface="+mn-ea"/>
                <a:cs typeface="+mn-cs"/>
              </a:rPr>
              <a:t>Testing of an API is a great way to get to the core of this difference in how we think about testing.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All testing may be exploratory, but some of it is focused on creating artifacts. Saying “scripting is just an approach” is belittling when scripting can be the main approach to use the powers when testing.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“there’s a process of knowing” – learning</a:t>
            </a:r>
          </a:p>
          <a:p>
            <a:endParaRPr lang="en-US" dirty="0" smtClean="0"/>
          </a:p>
          <a:p>
            <a:endParaRPr lang="en-US" dirty="0" smtClean="0"/>
          </a:p>
          <a:p>
            <a:r>
              <a:rPr lang="en-US" dirty="0" smtClean="0"/>
              <a:t>Does not give as regression;</a:t>
            </a:r>
            <a:r>
              <a:rPr lang="en-US" baseline="0" dirty="0" smtClean="0"/>
              <a:t> serendipity (safety against things happening randomly) / unwanted serendipity events. </a:t>
            </a:r>
          </a:p>
          <a:p>
            <a:endParaRPr lang="en-US" baseline="0" dirty="0" smtClean="0"/>
          </a:p>
          <a:p>
            <a:r>
              <a:rPr lang="en-US" dirty="0" smtClean="0"/>
              <a:t>This is what it</a:t>
            </a:r>
            <a:r>
              <a:rPr lang="en-US" baseline="0" dirty="0" smtClean="0"/>
              <a:t> is and what it could  be. There’s a direction to it, not just statement of what it is. </a:t>
            </a:r>
          </a:p>
          <a:p>
            <a:r>
              <a:rPr lang="en-US" baseline="0" dirty="0" smtClean="0"/>
              <a:t>Coaching is not just feedback, it’s pointing them to the right way. </a:t>
            </a:r>
          </a:p>
          <a:p>
            <a:endParaRPr lang="en-US" baseline="0" dirty="0" smtClean="0"/>
          </a:p>
          <a:p>
            <a:r>
              <a:rPr lang="en-US" baseline="0" dirty="0" smtClean="0"/>
              <a:t>Safety. </a:t>
            </a:r>
          </a:p>
          <a:p>
            <a:endParaRPr lang="en-US" baseline="0" dirty="0" smtClean="0"/>
          </a:p>
          <a:p>
            <a:r>
              <a:rPr lang="en-US" baseline="0" dirty="0" smtClean="0"/>
              <a:t>EXPERIENCE (the verb) rather than facts ; emotions over facts. REACTIONS. </a:t>
            </a:r>
          </a:p>
          <a:p>
            <a:endParaRPr lang="en-US" baseline="0" dirty="0" smtClean="0"/>
          </a:p>
          <a:p>
            <a:r>
              <a:rPr lang="en-US" baseline="0" dirty="0" smtClean="0"/>
              <a:t>HISTORY, Lessons learned, checklists. Modeling. </a:t>
            </a:r>
          </a:p>
          <a:p>
            <a:endParaRPr lang="en-US" baseline="0" dirty="0" smtClean="0"/>
          </a:p>
          <a:p>
            <a:r>
              <a:rPr lang="en-US" baseline="0" dirty="0" smtClean="0"/>
              <a:t>UNDERSTANDING – where you start (knowing the thing (code &amp; environment), knowing the user, knowing the problems, knowing the developers (how to help them and what they do so that you can efficiently test), knowing the hackers (weird use cases outside common ‘have you tried reading it upside down’) , knowing all stakeholders, knowing the business priorities)</a:t>
            </a:r>
          </a:p>
          <a:p>
            <a:endParaRPr lang="en-US" baseline="0" dirty="0" smtClean="0"/>
          </a:p>
          <a:p>
            <a:r>
              <a:rPr lang="en-US" baseline="0" dirty="0" smtClean="0"/>
              <a:t>Uncovering things I cannot know, giving the application a change to reveal information for me. </a:t>
            </a:r>
          </a:p>
          <a:p>
            <a:endParaRPr lang="en-US" baseline="0" dirty="0" smtClean="0"/>
          </a:p>
          <a:p>
            <a:endParaRPr lang="en-US" baseline="0" dirty="0" smtClean="0"/>
          </a:p>
          <a:p>
            <a:r>
              <a:rPr lang="en-US" baseline="0" dirty="0" smtClean="0"/>
              <a:t>This allows you to know things. </a:t>
            </a:r>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DDB516CE-D814-CC47-9A3A-08F3D723435B}" type="slidenum">
              <a:rPr lang="en-US" smtClean="0"/>
              <a:t>58</a:t>
            </a:fld>
            <a:endParaRPr lang="en-US"/>
          </a:p>
        </p:txBody>
      </p:sp>
    </p:spTree>
    <p:extLst>
      <p:ext uri="{BB962C8B-B14F-4D97-AF65-F5344CB8AC3E}">
        <p14:creationId xmlns:p14="http://schemas.microsoft.com/office/powerpoint/2010/main" val="3738914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3</a:t>
            </a:fld>
            <a:endParaRPr lang="en-US"/>
          </a:p>
        </p:txBody>
      </p:sp>
    </p:spTree>
    <p:extLst>
      <p:ext uri="{BB962C8B-B14F-4D97-AF65-F5344CB8AC3E}">
        <p14:creationId xmlns:p14="http://schemas.microsoft.com/office/powerpoint/2010/main" val="1211116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i-FI" dirty="0"/>
          </a:p>
        </p:txBody>
      </p:sp>
      <p:sp>
        <p:nvSpPr>
          <p:cNvPr id="4" name="Slide Number Placeholder 3"/>
          <p:cNvSpPr>
            <a:spLocks noGrp="1"/>
          </p:cNvSpPr>
          <p:nvPr>
            <p:ph type="sldNum" sz="quarter" idx="10"/>
          </p:nvPr>
        </p:nvSpPr>
        <p:spPr/>
        <p:txBody>
          <a:bodyPr/>
          <a:lstStyle/>
          <a:p>
            <a:fld id="{CB3C8FEC-6B29-4D05-ABF2-B95F59EC172F}" type="slidenum">
              <a:rPr lang="fi-FI" smtClean="0"/>
              <a:pPr/>
              <a:t>60</a:t>
            </a:fld>
            <a:endParaRPr lang="fi-FI"/>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fi-FI" dirty="0"/>
          </a:p>
        </p:txBody>
      </p:sp>
      <p:sp>
        <p:nvSpPr>
          <p:cNvPr id="4" name="Slide Number Placeholder 3"/>
          <p:cNvSpPr>
            <a:spLocks noGrp="1"/>
          </p:cNvSpPr>
          <p:nvPr>
            <p:ph type="sldNum" sz="quarter" idx="10"/>
          </p:nvPr>
        </p:nvSpPr>
        <p:spPr/>
        <p:txBody>
          <a:bodyPr/>
          <a:lstStyle/>
          <a:p>
            <a:fld id="{AC78586B-2383-455D-9CE5-C5D34A08B2A8}" type="slidenum">
              <a:rPr lang="fi-FI" smtClean="0"/>
              <a:pPr/>
              <a:t>61</a:t>
            </a:fld>
            <a:endParaRPr lang="fi-FI"/>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62</a:t>
            </a:fld>
            <a:endParaRPr lang="en-US"/>
          </a:p>
        </p:txBody>
      </p:sp>
    </p:spTree>
    <p:extLst>
      <p:ext uri="{BB962C8B-B14F-4D97-AF65-F5344CB8AC3E}">
        <p14:creationId xmlns:p14="http://schemas.microsoft.com/office/powerpoint/2010/main" val="931097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63</a:t>
            </a:fld>
            <a:endParaRPr lang="en-US"/>
          </a:p>
        </p:txBody>
      </p:sp>
    </p:spTree>
    <p:extLst>
      <p:ext uri="{BB962C8B-B14F-4D97-AF65-F5344CB8AC3E}">
        <p14:creationId xmlns:p14="http://schemas.microsoft.com/office/powerpoint/2010/main" val="299624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i-FI" dirty="0"/>
          </a:p>
        </p:txBody>
      </p:sp>
      <p:sp>
        <p:nvSpPr>
          <p:cNvPr id="4" name="Slide Number Placeholder 3"/>
          <p:cNvSpPr>
            <a:spLocks noGrp="1"/>
          </p:cNvSpPr>
          <p:nvPr>
            <p:ph type="sldNum" sz="quarter" idx="10"/>
          </p:nvPr>
        </p:nvSpPr>
        <p:spPr/>
        <p:txBody>
          <a:bodyPr/>
          <a:lstStyle/>
          <a:p>
            <a:fld id="{CB3C8FEC-6B29-4D05-ABF2-B95F59EC172F}" type="slidenum">
              <a:rPr lang="fi-FI" smtClean="0"/>
              <a:pPr/>
              <a:t>4</a:t>
            </a:fld>
            <a:endParaRPr lang="fi-FI"/>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a:t>
            </a:fld>
            <a:endParaRPr lang="en-US"/>
          </a:p>
        </p:txBody>
      </p:sp>
    </p:spTree>
    <p:extLst>
      <p:ext uri="{BB962C8B-B14F-4D97-AF65-F5344CB8AC3E}">
        <p14:creationId xmlns:p14="http://schemas.microsoft.com/office/powerpoint/2010/main" val="200562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C6101D-4955-2E49-AD11-CFDEC25BF6C4}" type="slidenum">
              <a:rPr lang="en-US" smtClean="0"/>
              <a:t>6</a:t>
            </a:fld>
            <a:endParaRPr lang="en-US"/>
          </a:p>
        </p:txBody>
      </p:sp>
    </p:spTree>
    <p:extLst>
      <p:ext uri="{BB962C8B-B14F-4D97-AF65-F5344CB8AC3E}">
        <p14:creationId xmlns:p14="http://schemas.microsoft.com/office/powerpoint/2010/main" val="206414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Artifacts as discretionary output.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19</a:t>
            </a:fld>
            <a:endParaRPr lang="en-US"/>
          </a:p>
        </p:txBody>
      </p:sp>
    </p:spTree>
    <p:extLst>
      <p:ext uri="{BB962C8B-B14F-4D97-AF65-F5344CB8AC3E}">
        <p14:creationId xmlns:p14="http://schemas.microsoft.com/office/powerpoint/2010/main" val="1955103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a:t>
            </a:r>
            <a:r>
              <a:rPr lang="en-US" baseline="0" dirty="0" smtClean="0"/>
              <a:t> the 1</a:t>
            </a:r>
            <a:r>
              <a:rPr lang="en-US" baseline="30000" dirty="0" smtClean="0"/>
              <a:t>st</a:t>
            </a:r>
            <a:r>
              <a:rPr lang="en-US" baseline="0" dirty="0" smtClean="0"/>
              <a:t> (always first) test execution because there is no need to repeat!</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21</a:t>
            </a:fld>
            <a:endParaRPr lang="en-US"/>
          </a:p>
        </p:txBody>
      </p:sp>
    </p:spTree>
    <p:extLst>
      <p:ext uri="{BB962C8B-B14F-4D97-AF65-F5344CB8AC3E}">
        <p14:creationId xmlns:p14="http://schemas.microsoft.com/office/powerpoint/2010/main" val="2827209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the repeating text execution as there’s not more to learn than what the script captured.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22</a:t>
            </a:fld>
            <a:endParaRPr lang="en-US"/>
          </a:p>
        </p:txBody>
      </p:sp>
    </p:spTree>
    <p:extLst>
      <p:ext uri="{BB962C8B-B14F-4D97-AF65-F5344CB8AC3E}">
        <p14:creationId xmlns:p14="http://schemas.microsoft.com/office/powerpoint/2010/main" val="253649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People freeze</a:t>
            </a:r>
            <a:r>
              <a:rPr lang="en-US" sz="1200" kern="1200" baseline="0" dirty="0" smtClean="0">
                <a:solidFill>
                  <a:schemeClr val="tx1"/>
                </a:solidFill>
                <a:effectLst/>
                <a:latin typeface="+mn-lt"/>
                <a:ea typeface="+mn-ea"/>
                <a:cs typeface="+mn-cs"/>
              </a:rPr>
              <a:t> when facing the Unknown: </a:t>
            </a:r>
            <a:r>
              <a:rPr lang="en-US" sz="1200" kern="1200" dirty="0" smtClean="0">
                <a:solidFill>
                  <a:schemeClr val="tx1"/>
                </a:solidFill>
                <a:effectLst/>
                <a:latin typeface="+mn-lt"/>
                <a:ea typeface="+mn-ea"/>
                <a:cs typeface="+mn-cs"/>
              </a:rPr>
              <a:t>non-programmers fear code; programmers fear languages they don’t work in; everyone fears unknown applications.</a:t>
            </a: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46</a:t>
            </a:fld>
            <a:endParaRPr lang="en-US"/>
          </a:p>
        </p:txBody>
      </p:sp>
    </p:spTree>
    <p:extLst>
      <p:ext uri="{BB962C8B-B14F-4D97-AF65-F5344CB8AC3E}">
        <p14:creationId xmlns:p14="http://schemas.microsoft.com/office/powerpoint/2010/main" val="2945896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4"/>
            <a:ext cx="7772400" cy="1470025"/>
          </a:xfrm>
        </p:spPr>
        <p:txBody>
          <a:bodyPr/>
          <a:lstStyle/>
          <a:p>
            <a:r>
              <a:rPr lang="fi-FI"/>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11/08/19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11/08/19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fi-FI"/>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11/08/19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Content Placeholder 2"/>
          <p:cNvSpPr>
            <a:spLocks noGrp="1"/>
          </p:cNvSpPr>
          <p:nvPr>
            <p:ph idx="1"/>
          </p:nvPr>
        </p:nvSpPr>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11/08/19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827081"/>
            <a:ext cx="7772400" cy="1362075"/>
          </a:xfrm>
        </p:spPr>
        <p:txBody>
          <a:bodyPr anchor="t">
            <a:noAutofit/>
          </a:bodyPr>
          <a:lstStyle>
            <a:lvl1pPr algn="ctr">
              <a:defRPr sz="5400" b="1" cap="none">
                <a:latin typeface="Snell Roundhand"/>
                <a:cs typeface="Snell Roundhand"/>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Style</a:t>
            </a:r>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11/08/19</a:t>
            </a:fld>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i-FI"/>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7" name="Date Placeholder 6"/>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11/08/19</a:t>
            </a:fld>
            <a:endParaRPr lang="en-US"/>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Date Placeholder 2"/>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11/08/19</a:t>
            </a:fld>
            <a:endParaRPr lang="en-US"/>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11/08/19</a:t>
            </a:fld>
            <a:endParaRPr lang="en-US"/>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fi-FI"/>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11/08/19</a:t>
            </a:fld>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fi-FI"/>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lang="en-US"/>
          </a:p>
        </p:txBody>
      </p:sp>
      <p:sp>
        <p:nvSpPr>
          <p:cNvPr id="4" name="Text Placeholder 3"/>
          <p:cNvSpPr>
            <a:spLocks noGrp="1"/>
          </p:cNvSpPr>
          <p:nvPr>
            <p:ph type="body" sz="half" idx="2"/>
          </p:nvPr>
        </p:nvSpPr>
        <p:spPr>
          <a:xfrm>
            <a:off x="1792288" y="5367355"/>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11/08/19</a:t>
            </a:fld>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fi-FI"/>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grpSp>
        <p:nvGrpSpPr>
          <p:cNvPr id="7" name="Group 6"/>
          <p:cNvGrpSpPr/>
          <p:nvPr userDrawn="1"/>
        </p:nvGrpSpPr>
        <p:grpSpPr>
          <a:xfrm>
            <a:off x="75179" y="6340977"/>
            <a:ext cx="1514565" cy="420195"/>
            <a:chOff x="7224432" y="6318687"/>
            <a:chExt cx="1514565" cy="420193"/>
          </a:xfrm>
        </p:grpSpPr>
        <p:sp>
          <p:nvSpPr>
            <p:cNvPr id="8" name="TextBox 7"/>
            <p:cNvSpPr txBox="1"/>
            <p:nvPr/>
          </p:nvSpPr>
          <p:spPr>
            <a:xfrm>
              <a:off x="7556612" y="6318687"/>
              <a:ext cx="1182385" cy="369331"/>
            </a:xfrm>
            <a:prstGeom prst="rect">
              <a:avLst/>
            </a:prstGeom>
            <a:noFill/>
          </p:spPr>
          <p:txBody>
            <a:bodyPr wrap="none" rtlCol="0">
              <a:spAutoFit/>
            </a:bodyPr>
            <a:lstStyle/>
            <a:p>
              <a:r>
                <a:rPr lang="en-US" sz="1800" dirty="0">
                  <a:solidFill>
                    <a:schemeClr val="bg1">
                      <a:lumMod val="50000"/>
                    </a:schemeClr>
                  </a:solidFill>
                </a:rPr>
                <a:t>@</a:t>
              </a:r>
              <a:r>
                <a:rPr lang="en-US" sz="1800" dirty="0" err="1">
                  <a:solidFill>
                    <a:schemeClr val="bg1">
                      <a:lumMod val="50000"/>
                    </a:schemeClr>
                  </a:solidFill>
                </a:rPr>
                <a:t>maaretp</a:t>
              </a:r>
              <a:r>
                <a:rPr lang="en-US" sz="1800" dirty="0">
                  <a:solidFill>
                    <a:schemeClr val="bg1">
                      <a:lumMod val="50000"/>
                    </a:schemeClr>
                  </a:solidFill>
                </a:rPr>
                <a:t> </a:t>
              </a:r>
            </a:p>
          </p:txBody>
        </p:sp>
        <p:pic>
          <p:nvPicPr>
            <p:cNvPr id="9" name="Picture 8" descr="TwitterLogo_#55acee.pn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7224432" y="6331262"/>
              <a:ext cx="407618" cy="407618"/>
            </a:xfrm>
            <a:prstGeom prst="rect">
              <a:avLst/>
            </a:prstGeom>
          </p:spPr>
        </p:pic>
      </p:grpSp>
      <p:sp>
        <p:nvSpPr>
          <p:cNvPr id="10" name="Rectangle 9"/>
          <p:cNvSpPr/>
          <p:nvPr userDrawn="1"/>
        </p:nvSpPr>
        <p:spPr>
          <a:xfrm>
            <a:off x="6938050" y="6340971"/>
            <a:ext cx="1964262" cy="369332"/>
          </a:xfrm>
          <a:prstGeom prst="rect">
            <a:avLst/>
          </a:prstGeom>
        </p:spPr>
        <p:txBody>
          <a:bodyPr wrap="none">
            <a:spAutoFit/>
          </a:bodyPr>
          <a:lstStyle/>
          <a:p>
            <a:r>
              <a:rPr lang="en-US" sz="1800" baseline="0" dirty="0">
                <a:solidFill>
                  <a:schemeClr val="bg1">
                    <a:lumMod val="50000"/>
                  </a:schemeClr>
                </a:solidFill>
              </a:rPr>
              <a:t>http://</a:t>
            </a:r>
            <a:r>
              <a:rPr lang="en-US" sz="1800" baseline="0" dirty="0" err="1">
                <a:solidFill>
                  <a:schemeClr val="bg1">
                    <a:lumMod val="50000"/>
                  </a:schemeClr>
                </a:solidFill>
              </a:rPr>
              <a:t>maaretp.com</a:t>
            </a:r>
            <a:endParaRPr lang="en-US" dirty="0"/>
          </a:p>
        </p:txBody>
      </p:sp>
    </p:spTree>
    <p:extLst>
      <p:ext uri="{BB962C8B-B14F-4D97-AF65-F5344CB8AC3E}">
        <p14:creationId xmlns:p14="http://schemas.microsoft.com/office/powerpoint/2010/main" val="2557711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jpeg"/><Relationship Id="rId3" Type="http://schemas.openxmlformats.org/officeDocument/2006/relationships/image" Target="../media/image14.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w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7.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wmf"/><Relationship Id="rId4" Type="http://schemas.openxmlformats.org/officeDocument/2006/relationships/image" Target="../media/image6.wmf"/><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335" y="1263973"/>
            <a:ext cx="8930105" cy="1470025"/>
          </a:xfrm>
        </p:spPr>
        <p:txBody>
          <a:bodyPr>
            <a:noAutofit/>
          </a:bodyPr>
          <a:lstStyle/>
          <a:p>
            <a:r>
              <a:rPr lang="en-US" sz="7200" dirty="0" smtClean="0">
                <a:latin typeface="Gill Sans"/>
                <a:ea typeface="KG Manhattan Script" charset="0"/>
                <a:cs typeface="Gill Sans"/>
              </a:rPr>
              <a:t> </a:t>
            </a:r>
            <a:r>
              <a:rPr lang="en-US" sz="7200" dirty="0" smtClean="0">
                <a:latin typeface="+mn-lt"/>
                <a:ea typeface="KG Manhattan Script" charset="0"/>
                <a:cs typeface="Gill Sans"/>
              </a:rPr>
              <a:t>Exploratory </a:t>
            </a:r>
            <a:r>
              <a:rPr lang="en-US" sz="7200" dirty="0" smtClean="0">
                <a:latin typeface="Gill Sans"/>
                <a:ea typeface="KG Manhattan Script" charset="0"/>
                <a:cs typeface="Gill Sans"/>
              </a:rPr>
              <a:t>Testing of </a:t>
            </a:r>
            <a:r>
              <a:rPr lang="en-US" sz="7200" dirty="0" smtClean="0">
                <a:solidFill>
                  <a:schemeClr val="accent2"/>
                </a:solidFill>
                <a:latin typeface="KG Manhattan Script"/>
                <a:ea typeface="KG Manhattan Script" charset="0"/>
                <a:cs typeface="KG Manhattan Script"/>
              </a:rPr>
              <a:t>Computer Interfaces</a:t>
            </a:r>
            <a:endParaRPr lang="en-US" sz="6600" dirty="0">
              <a:solidFill>
                <a:schemeClr val="accent2"/>
              </a:solidFill>
              <a:latin typeface="KG Manhattan Script"/>
              <a:cs typeface="KG Manhattan Script"/>
            </a:endParaRPr>
          </a:p>
        </p:txBody>
      </p:sp>
      <p:sp>
        <p:nvSpPr>
          <p:cNvPr id="3" name="Subtitle 2"/>
          <p:cNvSpPr>
            <a:spLocks noGrp="1"/>
          </p:cNvSpPr>
          <p:nvPr>
            <p:ph type="subTitle" idx="1"/>
          </p:nvPr>
        </p:nvSpPr>
        <p:spPr>
          <a:xfrm>
            <a:off x="3074377" y="4597492"/>
            <a:ext cx="5251666" cy="770963"/>
          </a:xfrm>
        </p:spPr>
        <p:txBody>
          <a:bodyPr>
            <a:normAutofit/>
          </a:bodyPr>
          <a:lstStyle/>
          <a:p>
            <a:r>
              <a:rPr lang="en-US" dirty="0"/>
              <a:t>by Maaret Pyhäjärvi</a:t>
            </a:r>
          </a:p>
        </p:txBody>
      </p:sp>
      <p:pic>
        <p:nvPicPr>
          <p:cNvPr id="5" name="Picture 4" descr="fsecu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140" y="5368455"/>
            <a:ext cx="1841500" cy="509304"/>
          </a:xfrm>
          <a:prstGeom prst="rect">
            <a:avLst/>
          </a:prstGeom>
        </p:spPr>
      </p:pic>
      <p:pic>
        <p:nvPicPr>
          <p:cNvPr id="6" name="Picture 5" descr="FairyGodmoth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405" y="3766993"/>
            <a:ext cx="2650972" cy="2584839"/>
          </a:xfrm>
          <a:prstGeom prst="ellipse">
            <a:avLst/>
          </a:prstGeom>
          <a:ln>
            <a:noFill/>
          </a:ln>
          <a:effectLst>
            <a:softEdge rad="112500"/>
          </a:effectLst>
        </p:spPr>
      </p:pic>
    </p:spTree>
    <p:extLst>
      <p:ext uri="{BB962C8B-B14F-4D97-AF65-F5344CB8AC3E}">
        <p14:creationId xmlns:p14="http://schemas.microsoft.com/office/powerpoint/2010/main" val="6178774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Junior tester or not a </a:t>
            </a:r>
            <a:r>
              <a:rPr lang="en-US" dirty="0" smtClean="0"/>
              <a:t>tester</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Category </a:t>
            </a:r>
            <a:r>
              <a:rPr lang="en-US" dirty="0"/>
              <a:t>definition: They know little or nothing about </a:t>
            </a:r>
            <a:r>
              <a:rPr lang="en-US" dirty="0" smtClean="0"/>
              <a:t>testing</a:t>
            </a:r>
          </a:p>
          <a:p>
            <a:pPr marL="0" indent="0">
              <a:buNone/>
            </a:pPr>
            <a:r>
              <a:rPr lang="en-US" dirty="0" smtClean="0"/>
              <a:t>Example </a:t>
            </a:r>
            <a:r>
              <a:rPr lang="en-US" dirty="0"/>
              <a:t>answer types:</a:t>
            </a:r>
          </a:p>
          <a:p>
            <a:r>
              <a:rPr lang="en-US" dirty="0" smtClean="0"/>
              <a:t>Would </a:t>
            </a:r>
            <a:r>
              <a:rPr lang="en-US" dirty="0"/>
              <a:t>give less that 5 type of inputs: e.g. only characters, numbers and funny character like "%&amp;$</a:t>
            </a:r>
          </a:p>
          <a:p>
            <a:r>
              <a:rPr lang="en-US" dirty="0" smtClean="0"/>
              <a:t>Would </a:t>
            </a:r>
            <a:r>
              <a:rPr lang="en-US" dirty="0"/>
              <a:t>assume that this is a unit </a:t>
            </a:r>
            <a:r>
              <a:rPr lang="en-US" dirty="0" smtClean="0"/>
              <a:t>test</a:t>
            </a:r>
          </a:p>
          <a:p>
            <a:r>
              <a:rPr lang="en-US" dirty="0" smtClean="0"/>
              <a:t> </a:t>
            </a:r>
            <a:r>
              <a:rPr lang="en-US" dirty="0"/>
              <a:t>Would test it Automatically (and nothing else is said)</a:t>
            </a:r>
          </a:p>
          <a:p>
            <a:r>
              <a:rPr lang="en-US" dirty="0"/>
              <a:t> </a:t>
            </a:r>
            <a:r>
              <a:rPr lang="en-US" dirty="0" smtClean="0"/>
              <a:t>Would </a:t>
            </a:r>
            <a:r>
              <a:rPr lang="en-US" dirty="0"/>
              <a:t>talk about hardware requirements</a:t>
            </a:r>
          </a:p>
          <a:p>
            <a:r>
              <a:rPr lang="en-US" dirty="0"/>
              <a:t>  </a:t>
            </a:r>
            <a:r>
              <a:rPr lang="en-US" dirty="0" smtClean="0"/>
              <a:t>Would </a:t>
            </a:r>
            <a:r>
              <a:rPr lang="en-US" dirty="0"/>
              <a:t>separate test design and executions as own tasks and even to dedicated people</a:t>
            </a:r>
          </a:p>
          <a:p>
            <a:r>
              <a:rPr lang="en-US" dirty="0" smtClean="0"/>
              <a:t> </a:t>
            </a:r>
            <a:r>
              <a:rPr lang="en-US" dirty="0"/>
              <a:t>Would think this is really big task and requires several people to do it</a:t>
            </a:r>
          </a:p>
          <a:p>
            <a:r>
              <a:rPr lang="en-US" dirty="0"/>
              <a:t> </a:t>
            </a:r>
            <a:r>
              <a:rPr lang="en-US" dirty="0" smtClean="0"/>
              <a:t>Would </a:t>
            </a:r>
            <a:r>
              <a:rPr lang="en-US" dirty="0"/>
              <a:t>think that text field is only for showing the text (not looking like field on screen)</a:t>
            </a:r>
          </a:p>
        </p:txBody>
      </p:sp>
    </p:spTree>
    <p:extLst>
      <p:ext uri="{BB962C8B-B14F-4D97-AF65-F5344CB8AC3E}">
        <p14:creationId xmlns:p14="http://schemas.microsoft.com/office/powerpoint/2010/main" val="749023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Tester / QE with functional testing </a:t>
            </a:r>
            <a:r>
              <a:rPr lang="en-US" dirty="0" smtClean="0"/>
              <a:t>experience</a:t>
            </a:r>
            <a:endParaRPr lang="en-US" dirty="0"/>
          </a:p>
        </p:txBody>
      </p:sp>
      <p:sp>
        <p:nvSpPr>
          <p:cNvPr id="3" name="Content Placeholder 2"/>
          <p:cNvSpPr>
            <a:spLocks noGrp="1"/>
          </p:cNvSpPr>
          <p:nvPr>
            <p:ph idx="1"/>
          </p:nvPr>
        </p:nvSpPr>
        <p:spPr/>
        <p:txBody>
          <a:bodyPr>
            <a:noAutofit/>
          </a:bodyPr>
          <a:lstStyle/>
          <a:p>
            <a:pPr marL="0" indent="0">
              <a:buNone/>
            </a:pPr>
            <a:r>
              <a:rPr lang="en-US" sz="2200" dirty="0" smtClean="0"/>
              <a:t>Category </a:t>
            </a:r>
            <a:r>
              <a:rPr lang="en-US" sz="2200" dirty="0"/>
              <a:t>definition</a:t>
            </a:r>
            <a:r>
              <a:rPr lang="en-US" sz="2200" dirty="0" smtClean="0"/>
              <a:t>:  They </a:t>
            </a:r>
            <a:r>
              <a:rPr lang="en-US" sz="2200" dirty="0"/>
              <a:t>can quickly list basic things that need to be covered, but stop </a:t>
            </a:r>
            <a:r>
              <a:rPr lang="en-US" sz="2200" dirty="0" smtClean="0"/>
              <a:t>there and</a:t>
            </a:r>
            <a:r>
              <a:rPr lang="en-US" sz="2200" dirty="0"/>
              <a:t> </a:t>
            </a:r>
            <a:r>
              <a:rPr lang="en-US" sz="2200" dirty="0" smtClean="0"/>
              <a:t>They </a:t>
            </a:r>
            <a:r>
              <a:rPr lang="en-US" sz="2200" dirty="0"/>
              <a:t>can follow given tasks and requirements, but don't really search for all the </a:t>
            </a:r>
            <a:r>
              <a:rPr lang="en-US" sz="2200" dirty="0" smtClean="0"/>
              <a:t>facts</a:t>
            </a:r>
          </a:p>
          <a:p>
            <a:pPr marL="0" indent="0">
              <a:buNone/>
            </a:pPr>
            <a:r>
              <a:rPr lang="en-US" sz="1200" dirty="0" smtClean="0"/>
              <a:t>Example </a:t>
            </a:r>
            <a:r>
              <a:rPr lang="en-US" sz="1200" dirty="0"/>
              <a:t>answer types:</a:t>
            </a:r>
          </a:p>
          <a:p>
            <a:r>
              <a:rPr lang="en-US" sz="1200" dirty="0" smtClean="0"/>
              <a:t>Lists </a:t>
            </a:r>
            <a:r>
              <a:rPr lang="en-US" sz="1200" dirty="0"/>
              <a:t>5 or more things from following testing ideas:</a:t>
            </a:r>
          </a:p>
          <a:p>
            <a:r>
              <a:rPr lang="en-US" sz="1200" dirty="0" smtClean="0"/>
              <a:t>alphabetic </a:t>
            </a:r>
            <a:r>
              <a:rPr lang="en-US" sz="1200" dirty="0"/>
              <a:t>+ </a:t>
            </a:r>
            <a:r>
              <a:rPr lang="en-US" sz="1200" dirty="0" smtClean="0"/>
              <a:t>number; special characters; double</a:t>
            </a:r>
            <a:r>
              <a:rPr lang="en-US" sz="1200" dirty="0"/>
              <a:t>-byte characters</a:t>
            </a:r>
          </a:p>
          <a:p>
            <a:r>
              <a:rPr lang="en-US" sz="1200" dirty="0" smtClean="0"/>
              <a:t>fill </a:t>
            </a:r>
            <a:r>
              <a:rPr lang="en-US" sz="1200" dirty="0"/>
              <a:t>up the field</a:t>
            </a:r>
          </a:p>
          <a:p>
            <a:r>
              <a:rPr lang="en-US" sz="1200" dirty="0" smtClean="0"/>
              <a:t>try </a:t>
            </a:r>
            <a:r>
              <a:rPr lang="en-US" sz="1200" dirty="0"/>
              <a:t>to copy/paste to and from the field</a:t>
            </a:r>
          </a:p>
          <a:p>
            <a:r>
              <a:rPr lang="en-US" sz="1200" dirty="0" smtClean="0"/>
              <a:t>character </a:t>
            </a:r>
            <a:r>
              <a:rPr lang="en-US" sz="1200" dirty="0"/>
              <a:t>limit</a:t>
            </a:r>
          </a:p>
          <a:p>
            <a:r>
              <a:rPr lang="en-US" sz="1200" dirty="0" smtClean="0"/>
              <a:t>correct </a:t>
            </a:r>
            <a:r>
              <a:rPr lang="en-US" sz="1200" dirty="0"/>
              <a:t>character's shown</a:t>
            </a:r>
          </a:p>
          <a:p>
            <a:r>
              <a:rPr lang="mr-IN" sz="1200" dirty="0" smtClean="0"/>
              <a:t>erasing </a:t>
            </a:r>
            <a:r>
              <a:rPr lang="mr-IN" sz="1200" dirty="0"/>
              <a:t>text</a:t>
            </a:r>
          </a:p>
          <a:p>
            <a:r>
              <a:rPr lang="en-US" sz="1200" dirty="0" smtClean="0"/>
              <a:t>does </a:t>
            </a:r>
            <a:r>
              <a:rPr lang="en-US" sz="1200" dirty="0"/>
              <a:t>text fit to the field</a:t>
            </a:r>
          </a:p>
          <a:p>
            <a:r>
              <a:rPr lang="mr-IN" sz="1200" dirty="0" smtClean="0"/>
              <a:t>leave </a:t>
            </a:r>
            <a:r>
              <a:rPr lang="mr-IN" sz="1200" dirty="0"/>
              <a:t>blank?</a:t>
            </a:r>
          </a:p>
          <a:p>
            <a:r>
              <a:rPr lang="en-US" sz="1200" dirty="0" smtClean="0"/>
              <a:t>line </a:t>
            </a:r>
            <a:r>
              <a:rPr lang="en-US" sz="1200" dirty="0"/>
              <a:t>change with Enter?</a:t>
            </a:r>
          </a:p>
          <a:p>
            <a:r>
              <a:rPr lang="mr-IN" sz="1200" dirty="0" smtClean="0"/>
              <a:t>HTML</a:t>
            </a:r>
            <a:endParaRPr lang="mr-IN" sz="1200" dirty="0"/>
          </a:p>
          <a:p>
            <a:r>
              <a:rPr lang="mr-IN" sz="1200" dirty="0" smtClean="0"/>
              <a:t>SQL</a:t>
            </a:r>
            <a:endParaRPr lang="mr-IN" sz="1200" dirty="0"/>
          </a:p>
          <a:p>
            <a:r>
              <a:rPr lang="en-US" sz="1200" dirty="0" smtClean="0"/>
              <a:t>Lists </a:t>
            </a:r>
            <a:r>
              <a:rPr lang="en-US" sz="1200" dirty="0"/>
              <a:t>5 from above and then starts talking about processes (which this question was not about) like:</a:t>
            </a:r>
          </a:p>
          <a:p>
            <a:r>
              <a:rPr lang="en-US" sz="1200" dirty="0" smtClean="0"/>
              <a:t>Returning </a:t>
            </a:r>
            <a:r>
              <a:rPr lang="en-US" sz="1200" dirty="0"/>
              <a:t>things to developers</a:t>
            </a:r>
          </a:p>
          <a:p>
            <a:r>
              <a:rPr lang="mr-IN" sz="1200" dirty="0" smtClean="0"/>
              <a:t>Entering </a:t>
            </a:r>
            <a:r>
              <a:rPr lang="mr-IN" sz="1200" dirty="0"/>
              <a:t>bugs</a:t>
            </a:r>
          </a:p>
          <a:p>
            <a:r>
              <a:rPr lang="en-US" sz="1200" dirty="0" smtClean="0"/>
              <a:t>Retesting </a:t>
            </a:r>
            <a:r>
              <a:rPr lang="en-US" sz="1200" dirty="0"/>
              <a:t>after developer has fixed the bugs</a:t>
            </a:r>
          </a:p>
        </p:txBody>
      </p:sp>
    </p:spTree>
    <p:extLst>
      <p:ext uri="{BB962C8B-B14F-4D97-AF65-F5344CB8AC3E}">
        <p14:creationId xmlns:p14="http://schemas.microsoft.com/office/powerpoint/2010/main" val="2726937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Excellent functional tester / close to real senior </a:t>
            </a:r>
            <a:r>
              <a:rPr lang="en-US" dirty="0" smtClean="0"/>
              <a:t>QE</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sz="4600" dirty="0"/>
              <a:t>Category definition</a:t>
            </a:r>
            <a:r>
              <a:rPr lang="en-US" sz="4600" dirty="0" smtClean="0"/>
              <a:t>:  They </a:t>
            </a:r>
            <a:r>
              <a:rPr lang="en-US" sz="4600" dirty="0"/>
              <a:t>can come up with huge amount of different ideas that would need to be tested, and they realize that there isn't necessarily time to do </a:t>
            </a:r>
            <a:r>
              <a:rPr lang="en-US" sz="4600" dirty="0" smtClean="0"/>
              <a:t>it AND They </a:t>
            </a:r>
            <a:r>
              <a:rPr lang="en-US" sz="4600" dirty="0"/>
              <a:t>at some point notice that they actually want to know what this text field is</a:t>
            </a:r>
            <a:r>
              <a:rPr lang="en-US" sz="4600" dirty="0" smtClean="0"/>
              <a:t>?</a:t>
            </a:r>
          </a:p>
          <a:p>
            <a:r>
              <a:rPr lang="en-US" sz="3800" dirty="0" smtClean="0"/>
              <a:t>Example </a:t>
            </a:r>
            <a:r>
              <a:rPr lang="en-US" sz="3800" dirty="0"/>
              <a:t>answer types:</a:t>
            </a:r>
          </a:p>
          <a:p>
            <a:r>
              <a:rPr lang="en-US" sz="3800" dirty="0" smtClean="0"/>
              <a:t>Instead </a:t>
            </a:r>
            <a:r>
              <a:rPr lang="en-US" sz="3800" dirty="0"/>
              <a:t>of just listing the things in above category also understands things like:</a:t>
            </a:r>
          </a:p>
          <a:p>
            <a:r>
              <a:rPr lang="en-US" sz="3800" dirty="0" smtClean="0"/>
              <a:t>equivalence </a:t>
            </a:r>
            <a:r>
              <a:rPr lang="en-US" sz="3800" dirty="0"/>
              <a:t>classes, boundary tests, positive and negative testing, fractions, ...</a:t>
            </a:r>
          </a:p>
          <a:p>
            <a:r>
              <a:rPr lang="en-US" sz="3800" dirty="0" smtClean="0"/>
              <a:t>finding </a:t>
            </a:r>
            <a:r>
              <a:rPr lang="en-US" sz="3800" dirty="0"/>
              <a:t>requirements and limitations</a:t>
            </a:r>
          </a:p>
          <a:p>
            <a:r>
              <a:rPr lang="en-US" sz="3800" dirty="0" smtClean="0"/>
              <a:t>is </a:t>
            </a:r>
            <a:r>
              <a:rPr lang="en-US" sz="3800" dirty="0"/>
              <a:t>there time/value/reason to test it more?</a:t>
            </a:r>
          </a:p>
          <a:p>
            <a:r>
              <a:rPr lang="en-US" sz="3800" dirty="0" smtClean="0"/>
              <a:t>different </a:t>
            </a:r>
            <a:r>
              <a:rPr lang="en-US" sz="3800" dirty="0"/>
              <a:t>testing levels (e.g. for unit testing they would need to see the code)</a:t>
            </a:r>
          </a:p>
          <a:p>
            <a:r>
              <a:rPr lang="en-US" sz="3800" dirty="0" smtClean="0"/>
              <a:t>security </a:t>
            </a:r>
            <a:r>
              <a:rPr lang="en-US" sz="3800" dirty="0"/>
              <a:t>testing (e.g. SQL injections, XSS, ...)</a:t>
            </a:r>
          </a:p>
          <a:p>
            <a:r>
              <a:rPr lang="en-US" sz="3800" dirty="0"/>
              <a:t> </a:t>
            </a:r>
            <a:r>
              <a:rPr lang="en-US" sz="3800" dirty="0" smtClean="0"/>
              <a:t>Very </a:t>
            </a:r>
            <a:r>
              <a:rPr lang="en-US" sz="3800" dirty="0"/>
              <a:t>long answers (almost like a book) that covers everything (well good that you know that, but there is shorter and better answer there)</a:t>
            </a:r>
          </a:p>
          <a:p>
            <a:r>
              <a:rPr lang="en-US" sz="3800" dirty="0" smtClean="0"/>
              <a:t>Answer </a:t>
            </a:r>
            <a:r>
              <a:rPr lang="en-US" sz="3800" dirty="0"/>
              <a:t>includes talking to developers, product owners, customers, ...</a:t>
            </a:r>
          </a:p>
          <a:p>
            <a:r>
              <a:rPr lang="en-US" sz="3800" dirty="0"/>
              <a:t> </a:t>
            </a:r>
            <a:r>
              <a:rPr lang="en-US" sz="3800" dirty="0" smtClean="0"/>
              <a:t>In </a:t>
            </a:r>
            <a:r>
              <a:rPr lang="en-US" sz="3800" dirty="0"/>
              <a:t>addition to one or more of the 3 above, they at some point noticed that they actually need to figure out what this text field is all about</a:t>
            </a:r>
            <a:endParaRPr lang="en-US" dirty="0"/>
          </a:p>
          <a:p>
            <a:endParaRPr lang="en-US" dirty="0"/>
          </a:p>
        </p:txBody>
      </p:sp>
    </p:spTree>
    <p:extLst>
      <p:ext uri="{BB962C8B-B14F-4D97-AF65-F5344CB8AC3E}">
        <p14:creationId xmlns:p14="http://schemas.microsoft.com/office/powerpoint/2010/main" val="889193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real senior </a:t>
            </a:r>
            <a:r>
              <a:rPr lang="en-US" dirty="0" smtClean="0"/>
              <a:t>QE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Category </a:t>
            </a:r>
            <a:r>
              <a:rPr lang="en-US" dirty="0"/>
              <a:t>definition</a:t>
            </a:r>
            <a:r>
              <a:rPr lang="en-US" dirty="0" smtClean="0"/>
              <a:t>:  They </a:t>
            </a:r>
            <a:r>
              <a:rPr lang="en-US" dirty="0"/>
              <a:t>answer back with </a:t>
            </a:r>
            <a:r>
              <a:rPr lang="en-US" dirty="0" smtClean="0"/>
              <a:t>questions and they </a:t>
            </a:r>
            <a:r>
              <a:rPr lang="en-US" dirty="0"/>
              <a:t>can question everything first: ideas, requirements, business needs, assumptions, </a:t>
            </a:r>
            <a:r>
              <a:rPr lang="mr-IN" dirty="0" smtClean="0"/>
              <a:t>…</a:t>
            </a:r>
            <a:endParaRPr lang="fi-FI" dirty="0" smtClean="0"/>
          </a:p>
          <a:p>
            <a:pPr marL="0" indent="0">
              <a:buNone/>
            </a:pPr>
            <a:r>
              <a:rPr lang="en-US" dirty="0" smtClean="0"/>
              <a:t>Example </a:t>
            </a:r>
            <a:r>
              <a:rPr lang="en-US" dirty="0"/>
              <a:t>answer types:</a:t>
            </a:r>
          </a:p>
          <a:p>
            <a:r>
              <a:rPr lang="en-US" dirty="0" smtClean="0"/>
              <a:t>What </a:t>
            </a:r>
            <a:r>
              <a:rPr lang="en-US" dirty="0"/>
              <a:t>is this text field about?</a:t>
            </a:r>
          </a:p>
          <a:p>
            <a:r>
              <a:rPr lang="en-US" dirty="0" smtClean="0"/>
              <a:t>My </a:t>
            </a:r>
            <a:r>
              <a:rPr lang="en-US" dirty="0"/>
              <a:t>first thought would be "With the information given - in no way". But as this wouldn't be a very polite answer, I would start asking for more information about the </a:t>
            </a:r>
            <a:r>
              <a:rPr lang="en-US" dirty="0" smtClean="0"/>
              <a:t>context</a:t>
            </a:r>
            <a:endParaRPr lang="en-US" dirty="0"/>
          </a:p>
        </p:txBody>
      </p:sp>
    </p:spTree>
    <p:extLst>
      <p:ext uri="{BB962C8B-B14F-4D97-AF65-F5344CB8AC3E}">
        <p14:creationId xmlns:p14="http://schemas.microsoft.com/office/powerpoint/2010/main" val="210841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5963" y="2657763"/>
            <a:ext cx="5041163" cy="830997"/>
          </a:xfrm>
          <a:prstGeom prst="rect">
            <a:avLst/>
          </a:prstGeom>
          <a:noFill/>
        </p:spPr>
        <p:txBody>
          <a:bodyPr wrap="none" rtlCol="0">
            <a:spAutoFit/>
          </a:bodyPr>
          <a:lstStyle/>
          <a:p>
            <a:r>
              <a:rPr lang="en-US" sz="4800" dirty="0" err="1" smtClean="0">
                <a:solidFill>
                  <a:schemeClr val="accent1"/>
                </a:solidFill>
              </a:rPr>
              <a:t>This_box</a:t>
            </a:r>
            <a:r>
              <a:rPr lang="en-US" sz="4800" dirty="0" smtClean="0">
                <a:solidFill>
                  <a:schemeClr val="accent1"/>
                </a:solidFill>
              </a:rPr>
              <a:t> Text Field</a:t>
            </a:r>
            <a:endParaRPr lang="en-US" sz="4800" dirty="0">
              <a:solidFill>
                <a:schemeClr val="accent1"/>
              </a:solidFill>
            </a:endParaRPr>
          </a:p>
        </p:txBody>
      </p:sp>
    </p:spTree>
    <p:extLst>
      <p:ext uri="{BB962C8B-B14F-4D97-AF65-F5344CB8AC3E}">
        <p14:creationId xmlns:p14="http://schemas.microsoft.com/office/powerpoint/2010/main" val="202574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irl-in-mob.jpg"/>
          <p:cNvPicPr>
            <a:picLocks noChangeAspect="1"/>
          </p:cNvPicPr>
          <p:nvPr/>
        </p:nvPicPr>
        <p:blipFill rotWithShape="1">
          <a:blip r:embed="rId2">
            <a:extLst>
              <a:ext uri="{28A0092B-C50C-407E-A947-70E740481C1C}">
                <a14:useLocalDpi xmlns:a14="http://schemas.microsoft.com/office/drawing/2010/main" val="0"/>
              </a:ext>
            </a:extLst>
          </a:blip>
          <a:srcRect t="19379" b="5489"/>
          <a:stretch/>
        </p:blipFill>
        <p:spPr>
          <a:xfrm>
            <a:off x="29196" y="0"/>
            <a:ext cx="9117924" cy="6850336"/>
          </a:xfrm>
          <a:prstGeom prst="rect">
            <a:avLst/>
          </a:prstGeom>
        </p:spPr>
      </p:pic>
      <p:sp>
        <p:nvSpPr>
          <p:cNvPr id="7" name="Rectangle 6"/>
          <p:cNvSpPr/>
          <p:nvPr/>
        </p:nvSpPr>
        <p:spPr>
          <a:xfrm>
            <a:off x="218974" y="4058595"/>
            <a:ext cx="5766322" cy="2394277"/>
          </a:xfrm>
          <a:prstGeom prst="rect">
            <a:avLst/>
          </a:prstGeom>
          <a:solidFill>
            <a:schemeClr val="lt1">
              <a:alpha val="83000"/>
            </a:schemeClr>
          </a:solidFill>
        </p:spPr>
        <p:style>
          <a:lnRef idx="2">
            <a:schemeClr val="dk1"/>
          </a:lnRef>
          <a:fillRef idx="1">
            <a:schemeClr val="lt1"/>
          </a:fillRef>
          <a:effectRef idx="0">
            <a:schemeClr val="dk1"/>
          </a:effectRef>
          <a:fontRef idx="minor">
            <a:schemeClr val="dk1"/>
          </a:fontRef>
        </p:style>
        <p:txBody>
          <a:bodyPr rtlCol="0" anchor="ctr"/>
          <a:lstStyle/>
          <a:p>
            <a:pPr lvl="0" algn="ctr"/>
            <a:r>
              <a:rPr lang="en-GB" sz="2800" dirty="0"/>
              <a:t>"All the brilliant people working on the </a:t>
            </a:r>
            <a:r>
              <a:rPr lang="en-GB" sz="2800" dirty="0">
                <a:solidFill>
                  <a:schemeClr val="accent2"/>
                </a:solidFill>
              </a:rPr>
              <a:t>same thing</a:t>
            </a:r>
            <a:r>
              <a:rPr lang="en-GB" sz="2800" dirty="0"/>
              <a:t>, at the </a:t>
            </a:r>
            <a:r>
              <a:rPr lang="en-GB" sz="2800" dirty="0">
                <a:solidFill>
                  <a:srgbClr val="C0504D"/>
                </a:solidFill>
              </a:rPr>
              <a:t>same time</a:t>
            </a:r>
            <a:r>
              <a:rPr lang="en-GB" sz="2800" dirty="0"/>
              <a:t>, in the </a:t>
            </a:r>
            <a:r>
              <a:rPr lang="en-GB" sz="2800" dirty="0">
                <a:solidFill>
                  <a:srgbClr val="C0504D"/>
                </a:solidFill>
              </a:rPr>
              <a:t>same space</a:t>
            </a:r>
            <a:r>
              <a:rPr lang="en-GB" sz="2800" dirty="0"/>
              <a:t>, on the </a:t>
            </a:r>
            <a:r>
              <a:rPr lang="en-GB" sz="2800" dirty="0">
                <a:solidFill>
                  <a:srgbClr val="C0504D"/>
                </a:solidFill>
              </a:rPr>
              <a:t>same computer</a:t>
            </a:r>
            <a:r>
              <a:rPr lang="en-GB" sz="2800" dirty="0"/>
              <a:t>." -- Woody </a:t>
            </a:r>
            <a:r>
              <a:rPr lang="en-GB" sz="2800" dirty="0" smtClean="0"/>
              <a:t>Zuill</a:t>
            </a:r>
            <a:endParaRPr lang="en-GB" sz="1400" dirty="0">
              <a:solidFill>
                <a:schemeClr val="accent2"/>
              </a:solidFill>
            </a:endParaRPr>
          </a:p>
        </p:txBody>
      </p:sp>
      <p:sp>
        <p:nvSpPr>
          <p:cNvPr id="4" name="TextBox 3"/>
          <p:cNvSpPr txBox="1"/>
          <p:nvPr/>
        </p:nvSpPr>
        <p:spPr>
          <a:xfrm>
            <a:off x="581258" y="33064"/>
            <a:ext cx="8159097" cy="1446550"/>
          </a:xfrm>
          <a:prstGeom prst="rect">
            <a:avLst/>
          </a:prstGeom>
          <a:noFill/>
        </p:spPr>
        <p:txBody>
          <a:bodyPr wrap="square" rtlCol="0">
            <a:spAutoFit/>
          </a:bodyPr>
          <a:lstStyle/>
          <a:p>
            <a:pPr algn="ctr"/>
            <a:r>
              <a:rPr lang="en-US" sz="8800" dirty="0" smtClean="0">
                <a:solidFill>
                  <a:schemeClr val="bg1"/>
                </a:solidFill>
                <a:latin typeface="KG Manhattan Script"/>
                <a:cs typeface="KG Manhattan Script"/>
              </a:rPr>
              <a:t>Lets Test! </a:t>
            </a:r>
            <a:endParaRPr lang="en-US" sz="6600" dirty="0">
              <a:solidFill>
                <a:schemeClr val="bg1"/>
              </a:solidFill>
              <a:latin typeface="KG Manhattan Script"/>
              <a:cs typeface="KG Manhattan Script"/>
            </a:endParaRPr>
          </a:p>
        </p:txBody>
      </p:sp>
    </p:spTree>
    <p:extLst>
      <p:ext uri="{BB962C8B-B14F-4D97-AF65-F5344CB8AC3E}">
        <p14:creationId xmlns:p14="http://schemas.microsoft.com/office/powerpoint/2010/main" val="282232534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2101" y="1571787"/>
            <a:ext cx="8559800" cy="3231654"/>
          </a:xfrm>
          <a:prstGeom prst="rect">
            <a:avLst/>
          </a:prstGeom>
          <a:noFill/>
        </p:spPr>
        <p:txBody>
          <a:bodyPr wrap="square" rtlCol="0">
            <a:spAutoFit/>
          </a:bodyPr>
          <a:lstStyle/>
          <a:p>
            <a:pPr algn="ctr"/>
            <a:r>
              <a:rPr lang="en-US" sz="7200" dirty="0" smtClean="0">
                <a:solidFill>
                  <a:schemeClr val="accent4"/>
                </a:solidFill>
              </a:rPr>
              <a:t>Gilded Rose</a:t>
            </a:r>
          </a:p>
          <a:p>
            <a:pPr algn="ctr"/>
            <a:r>
              <a:rPr lang="en-US" sz="7200" dirty="0" smtClean="0"/>
              <a:t>By Emily Bache</a:t>
            </a:r>
            <a:br>
              <a:rPr lang="en-US" sz="7200" dirty="0" smtClean="0"/>
            </a:br>
            <a:r>
              <a:rPr lang="en-US" sz="3600" dirty="0" smtClean="0"/>
              <a:t>(available in 32 languages</a:t>
            </a:r>
            <a:r>
              <a:rPr lang="mr-IN" sz="3600" dirty="0" smtClean="0"/>
              <a:t>…</a:t>
            </a:r>
            <a:r>
              <a:rPr lang="fi-FI" sz="3600" dirty="0"/>
              <a:t>)</a:t>
            </a:r>
            <a:br>
              <a:rPr lang="fi-FI" sz="3600" dirty="0"/>
            </a:br>
            <a:r>
              <a:rPr lang="fi-FI" sz="2400" dirty="0" err="1"/>
              <a:t>https://github.com/emilybache/GildedRose-Refactoring-Kata</a:t>
            </a:r>
            <a:endParaRPr lang="en-US" sz="5400" dirty="0"/>
          </a:p>
        </p:txBody>
      </p:sp>
    </p:spTree>
    <p:extLst>
      <p:ext uri="{BB962C8B-B14F-4D97-AF65-F5344CB8AC3E}">
        <p14:creationId xmlns:p14="http://schemas.microsoft.com/office/powerpoint/2010/main" val="38316377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9-13 at 19.1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21" y="428279"/>
            <a:ext cx="8362975" cy="5947805"/>
          </a:xfrm>
          <a:prstGeom prst="rect">
            <a:avLst/>
          </a:prstGeom>
        </p:spPr>
      </p:pic>
    </p:spTree>
    <p:extLst>
      <p:ext uri="{BB962C8B-B14F-4D97-AF65-F5344CB8AC3E}">
        <p14:creationId xmlns:p14="http://schemas.microsoft.com/office/powerpoint/2010/main" val="41198934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9-13 at 19.14.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59" y="710937"/>
            <a:ext cx="8475827" cy="5505666"/>
          </a:xfrm>
          <a:prstGeom prst="rect">
            <a:avLst/>
          </a:prstGeom>
        </p:spPr>
      </p:pic>
    </p:spTree>
    <p:extLst>
      <p:ext uri="{BB962C8B-B14F-4D97-AF65-F5344CB8AC3E}">
        <p14:creationId xmlns:p14="http://schemas.microsoft.com/office/powerpoint/2010/main" val="11132786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3125" y="568808"/>
            <a:ext cx="5619222" cy="2123658"/>
          </a:xfrm>
          <a:prstGeom prst="rect">
            <a:avLst/>
          </a:prstGeom>
          <a:noFill/>
        </p:spPr>
        <p:txBody>
          <a:bodyPr wrap="none" rtlCol="0">
            <a:spAutoFit/>
          </a:bodyPr>
          <a:lstStyle/>
          <a:p>
            <a:pPr algn="ctr"/>
            <a:r>
              <a:rPr lang="en-US" sz="6600" dirty="0" smtClean="0">
                <a:solidFill>
                  <a:schemeClr val="accent4"/>
                </a:solidFill>
              </a:rPr>
              <a:t>Disposable</a:t>
            </a:r>
            <a:r>
              <a:rPr lang="en-US" sz="6600" dirty="0" smtClean="0"/>
              <a:t> </a:t>
            </a:r>
            <a:br>
              <a:rPr lang="en-US" sz="6600" dirty="0" smtClean="0"/>
            </a:br>
            <a:r>
              <a:rPr lang="en-US" sz="6600" dirty="0" smtClean="0"/>
              <a:t>test automation</a:t>
            </a:r>
            <a:endParaRPr lang="en-US" sz="6600" dirty="0"/>
          </a:p>
        </p:txBody>
      </p:sp>
      <p:sp>
        <p:nvSpPr>
          <p:cNvPr id="3" name="TextBox 2"/>
          <p:cNvSpPr txBox="1"/>
          <p:nvPr/>
        </p:nvSpPr>
        <p:spPr>
          <a:xfrm>
            <a:off x="1472318" y="3354788"/>
            <a:ext cx="6280873" cy="2123658"/>
          </a:xfrm>
          <a:prstGeom prst="rect">
            <a:avLst/>
          </a:prstGeom>
          <a:noFill/>
        </p:spPr>
        <p:txBody>
          <a:bodyPr wrap="none" rtlCol="0">
            <a:spAutoFit/>
          </a:bodyPr>
          <a:lstStyle/>
          <a:p>
            <a:pPr algn="ctr"/>
            <a:r>
              <a:rPr lang="en-US" sz="6600" dirty="0"/>
              <a:t>T</a:t>
            </a:r>
            <a:r>
              <a:rPr lang="en-US" sz="6600" dirty="0" smtClean="0"/>
              <a:t>est automation</a:t>
            </a:r>
          </a:p>
          <a:p>
            <a:pPr algn="ctr"/>
            <a:r>
              <a:rPr lang="en-US" sz="6600" dirty="0" smtClean="0"/>
              <a:t>as </a:t>
            </a:r>
            <a:r>
              <a:rPr lang="en-US" sz="6600" dirty="0" smtClean="0">
                <a:solidFill>
                  <a:srgbClr val="F79646"/>
                </a:solidFill>
              </a:rPr>
              <a:t>documentation</a:t>
            </a:r>
            <a:endParaRPr lang="en-US" sz="6600" dirty="0">
              <a:solidFill>
                <a:srgbClr val="F79646"/>
              </a:solidFill>
            </a:endParaRPr>
          </a:p>
        </p:txBody>
      </p:sp>
    </p:spTree>
    <p:extLst>
      <p:ext uri="{BB962C8B-B14F-4D97-AF65-F5344CB8AC3E}">
        <p14:creationId xmlns:p14="http://schemas.microsoft.com/office/powerpoint/2010/main" val="33777015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550" y="2582614"/>
            <a:ext cx="9037450" cy="646331"/>
          </a:xfrm>
          <a:prstGeom prst="rect">
            <a:avLst/>
          </a:prstGeom>
        </p:spPr>
        <p:txBody>
          <a:bodyPr wrap="none">
            <a:spAutoFit/>
          </a:bodyPr>
          <a:lstStyle/>
          <a:p>
            <a:r>
              <a:rPr lang="en-US" sz="3600" dirty="0"/>
              <a:t>https://</a:t>
            </a:r>
            <a:r>
              <a:rPr lang="en-US" sz="3600" dirty="0" err="1"/>
              <a:t>github.com</a:t>
            </a:r>
            <a:r>
              <a:rPr lang="en-US" sz="3600" dirty="0"/>
              <a:t>/</a:t>
            </a:r>
            <a:r>
              <a:rPr lang="en-US" sz="3600" dirty="0" err="1"/>
              <a:t>maaretp</a:t>
            </a:r>
            <a:r>
              <a:rPr lang="en-US" sz="3600" dirty="0"/>
              <a:t>/exploring-interfaces</a:t>
            </a:r>
          </a:p>
        </p:txBody>
      </p:sp>
    </p:spTree>
    <p:extLst>
      <p:ext uri="{BB962C8B-B14F-4D97-AF65-F5344CB8AC3E}">
        <p14:creationId xmlns:p14="http://schemas.microsoft.com/office/powerpoint/2010/main" val="3661705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5600" y="0"/>
            <a:ext cx="8422105" cy="6858000"/>
          </a:xfrm>
          <a:prstGeom prst="rect">
            <a:avLst/>
          </a:prstGeom>
        </p:spPr>
      </p:pic>
      <p:grpSp>
        <p:nvGrpSpPr>
          <p:cNvPr id="7" name="Group 6"/>
          <p:cNvGrpSpPr/>
          <p:nvPr/>
        </p:nvGrpSpPr>
        <p:grpSpPr>
          <a:xfrm>
            <a:off x="0" y="0"/>
            <a:ext cx="9144000" cy="6858000"/>
            <a:chOff x="0" y="0"/>
            <a:chExt cx="9144000" cy="6858000"/>
          </a:xfrm>
        </p:grpSpPr>
        <p:cxnSp>
          <p:nvCxnSpPr>
            <p:cNvPr id="4" name="Straight Connector 3"/>
            <p:cNvCxnSpPr/>
            <p:nvPr/>
          </p:nvCxnSpPr>
          <p:spPr>
            <a:xfrm>
              <a:off x="0" y="0"/>
              <a:ext cx="9144000" cy="6858000"/>
            </a:xfrm>
            <a:prstGeom prst="line">
              <a:avLst/>
            </a:prstGeom>
            <a:ln w="76200" cmpd="sng"/>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0" y="0"/>
              <a:ext cx="9144000" cy="6858000"/>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74934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066801"/>
            <a:ext cx="4343400" cy="43561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600" dirty="0" smtClean="0"/>
              <a:t>Exploratory Testing</a:t>
            </a:r>
            <a:endParaRPr lang="en-US" sz="3600" dirty="0"/>
          </a:p>
        </p:txBody>
      </p:sp>
      <p:sp>
        <p:nvSpPr>
          <p:cNvPr id="3" name="Rectangle 2"/>
          <p:cNvSpPr/>
          <p:nvPr/>
        </p:nvSpPr>
        <p:spPr>
          <a:xfrm>
            <a:off x="1892300" y="2501900"/>
            <a:ext cx="2717800" cy="2717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3600" dirty="0" smtClean="0"/>
              <a:t>Test Automation</a:t>
            </a:r>
            <a:endParaRPr lang="en-US" sz="3600" dirty="0"/>
          </a:p>
        </p:txBody>
      </p:sp>
      <p:pic>
        <p:nvPicPr>
          <p:cNvPr id="4" name="Picture 3" descr="i1.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5497747" y="1461600"/>
            <a:ext cx="2972375" cy="2755910"/>
          </a:xfrm>
          <a:prstGeom prst="ellipse">
            <a:avLst/>
          </a:prstGeom>
          <a:ln>
            <a:noFill/>
          </a:ln>
          <a:effectLst>
            <a:softEdge rad="112500"/>
          </a:effectLst>
        </p:spPr>
      </p:pic>
      <p:sp>
        <p:nvSpPr>
          <p:cNvPr id="5" name="TextBox 4"/>
          <p:cNvSpPr txBox="1"/>
          <p:nvPr/>
        </p:nvSpPr>
        <p:spPr>
          <a:xfrm>
            <a:off x="5871332" y="4263937"/>
            <a:ext cx="2441694" cy="1200329"/>
          </a:xfrm>
          <a:prstGeom prst="rect">
            <a:avLst/>
          </a:prstGeom>
          <a:noFill/>
        </p:spPr>
        <p:txBody>
          <a:bodyPr wrap="none" rtlCol="0">
            <a:spAutoFit/>
          </a:bodyPr>
          <a:lstStyle/>
          <a:p>
            <a:pPr algn="ctr"/>
            <a:r>
              <a:rPr lang="en-US" sz="3600" dirty="0" smtClean="0">
                <a:latin typeface="KG Manhattan Script"/>
                <a:cs typeface="KG Manhattan Script"/>
              </a:rPr>
              <a:t>Exploratory </a:t>
            </a:r>
            <a:br>
              <a:rPr lang="en-US" sz="3600" dirty="0" smtClean="0">
                <a:latin typeface="KG Manhattan Script"/>
                <a:cs typeface="KG Manhattan Script"/>
              </a:rPr>
            </a:br>
            <a:r>
              <a:rPr lang="en-US" sz="3600" dirty="0" smtClean="0">
                <a:latin typeface="KG Manhattan Script"/>
                <a:cs typeface="KG Manhattan Script"/>
              </a:rPr>
              <a:t>Tester</a:t>
            </a:r>
            <a:endParaRPr lang="en-US" sz="3600" dirty="0">
              <a:latin typeface="KG Manhattan Script"/>
              <a:cs typeface="KG Manhattan Script"/>
            </a:endParaRPr>
          </a:p>
        </p:txBody>
      </p:sp>
    </p:spTree>
    <p:extLst>
      <p:ext uri="{BB962C8B-B14F-4D97-AF65-F5344CB8AC3E}">
        <p14:creationId xmlns:p14="http://schemas.microsoft.com/office/powerpoint/2010/main" val="19921527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066801"/>
            <a:ext cx="4343400" cy="43561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3600" dirty="0" smtClean="0"/>
              <a:t>Test Automation</a:t>
            </a:r>
            <a:endParaRPr lang="en-US" sz="3600" dirty="0"/>
          </a:p>
        </p:txBody>
      </p:sp>
      <p:sp>
        <p:nvSpPr>
          <p:cNvPr id="3" name="Rectangle 2"/>
          <p:cNvSpPr/>
          <p:nvPr/>
        </p:nvSpPr>
        <p:spPr>
          <a:xfrm>
            <a:off x="1892300" y="2501900"/>
            <a:ext cx="2717800" cy="271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dirty="0" smtClean="0"/>
              <a:t>Exploratory Testing</a:t>
            </a:r>
            <a:endParaRPr lang="en-US" sz="3600" dirty="0"/>
          </a:p>
        </p:txBody>
      </p:sp>
      <p:sp>
        <p:nvSpPr>
          <p:cNvPr id="5" name="TextBox 4"/>
          <p:cNvSpPr txBox="1"/>
          <p:nvPr/>
        </p:nvSpPr>
        <p:spPr>
          <a:xfrm>
            <a:off x="5486618" y="4263937"/>
            <a:ext cx="3211135" cy="1200329"/>
          </a:xfrm>
          <a:prstGeom prst="rect">
            <a:avLst/>
          </a:prstGeom>
          <a:noFill/>
        </p:spPr>
        <p:txBody>
          <a:bodyPr wrap="none" rtlCol="0">
            <a:spAutoFit/>
          </a:bodyPr>
          <a:lstStyle/>
          <a:p>
            <a:pPr algn="ctr"/>
            <a:r>
              <a:rPr lang="en-US" sz="3600" dirty="0" smtClean="0">
                <a:latin typeface="KG Manhattan Script"/>
                <a:cs typeface="KG Manhattan Script"/>
              </a:rPr>
              <a:t>Test Automation </a:t>
            </a:r>
            <a:br>
              <a:rPr lang="en-US" sz="3600" dirty="0" smtClean="0">
                <a:latin typeface="KG Manhattan Script"/>
                <a:cs typeface="KG Manhattan Script"/>
              </a:rPr>
            </a:br>
            <a:r>
              <a:rPr lang="en-US" sz="3600" dirty="0" smtClean="0">
                <a:latin typeface="KG Manhattan Script"/>
                <a:cs typeface="KG Manhattan Script"/>
              </a:rPr>
              <a:t>Specialist</a:t>
            </a:r>
            <a:endParaRPr lang="en-US" sz="3600" dirty="0">
              <a:latin typeface="KG Manhattan Script"/>
              <a:cs typeface="KG Manhattan Script"/>
            </a:endParaRPr>
          </a:p>
        </p:txBody>
      </p:sp>
      <p:pic>
        <p:nvPicPr>
          <p:cNvPr id="6" name="Picture 5" descr="i2.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5705186" y="1549427"/>
            <a:ext cx="2880655" cy="2548362"/>
          </a:xfrm>
          <a:prstGeom prst="ellipse">
            <a:avLst/>
          </a:prstGeom>
          <a:ln>
            <a:noFill/>
          </a:ln>
          <a:effectLst>
            <a:softEdge rad="112500"/>
          </a:effectLst>
        </p:spPr>
      </p:pic>
    </p:spTree>
    <p:extLst>
      <p:ext uri="{BB962C8B-B14F-4D97-AF65-F5344CB8AC3E}">
        <p14:creationId xmlns:p14="http://schemas.microsoft.com/office/powerpoint/2010/main" val="15241580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1.png"/>
          <p:cNvPicPr>
            <a:picLocks noChangeAspect="1"/>
          </p:cNvPicPr>
          <p:nvPr/>
        </p:nvPicPr>
        <p:blipFill>
          <a:blip r:embed="rId2" cstate="screen">
            <a:biLevel thresh="50000"/>
            <a:extLst>
              <a:ext uri="{28A0092B-C50C-407E-A947-70E740481C1C}">
                <a14:useLocalDpi xmlns:a14="http://schemas.microsoft.com/office/drawing/2010/main" val="0"/>
              </a:ext>
            </a:extLst>
          </a:blip>
          <a:stretch>
            <a:fillRect/>
          </a:stretch>
        </p:blipFill>
        <p:spPr>
          <a:xfrm rot="5400000">
            <a:off x="316147" y="1614001"/>
            <a:ext cx="2972375" cy="2755910"/>
          </a:xfrm>
          <a:prstGeom prst="ellipse">
            <a:avLst/>
          </a:prstGeom>
          <a:ln>
            <a:noFill/>
          </a:ln>
          <a:effectLst>
            <a:softEdge rad="112500"/>
          </a:effectLst>
        </p:spPr>
      </p:pic>
      <p:sp>
        <p:nvSpPr>
          <p:cNvPr id="3" name="TextBox 2"/>
          <p:cNvSpPr txBox="1"/>
          <p:nvPr/>
        </p:nvSpPr>
        <p:spPr>
          <a:xfrm>
            <a:off x="689732" y="4416338"/>
            <a:ext cx="2441694" cy="1200329"/>
          </a:xfrm>
          <a:prstGeom prst="rect">
            <a:avLst/>
          </a:prstGeom>
          <a:noFill/>
        </p:spPr>
        <p:txBody>
          <a:bodyPr wrap="none" rtlCol="0">
            <a:spAutoFit/>
          </a:bodyPr>
          <a:lstStyle/>
          <a:p>
            <a:pPr algn="ctr"/>
            <a:r>
              <a:rPr lang="en-US" sz="3600" dirty="0" smtClean="0">
                <a:latin typeface="KG Manhattan Script"/>
                <a:cs typeface="KG Manhattan Script"/>
              </a:rPr>
              <a:t>Exploratory </a:t>
            </a:r>
            <a:br>
              <a:rPr lang="en-US" sz="3600" dirty="0" smtClean="0">
                <a:latin typeface="KG Manhattan Script"/>
                <a:cs typeface="KG Manhattan Script"/>
              </a:rPr>
            </a:br>
            <a:r>
              <a:rPr lang="en-US" sz="3600" dirty="0" smtClean="0">
                <a:latin typeface="KG Manhattan Script"/>
                <a:cs typeface="KG Manhattan Script"/>
              </a:rPr>
              <a:t>Tester</a:t>
            </a:r>
            <a:endParaRPr lang="en-US" sz="3600" dirty="0">
              <a:latin typeface="KG Manhattan Script"/>
              <a:cs typeface="KG Manhattan Script"/>
            </a:endParaRPr>
          </a:p>
        </p:txBody>
      </p:sp>
      <p:sp>
        <p:nvSpPr>
          <p:cNvPr id="4" name="TextBox 3"/>
          <p:cNvSpPr txBox="1"/>
          <p:nvPr/>
        </p:nvSpPr>
        <p:spPr>
          <a:xfrm>
            <a:off x="5486618" y="4517937"/>
            <a:ext cx="3211135" cy="1200329"/>
          </a:xfrm>
          <a:prstGeom prst="rect">
            <a:avLst/>
          </a:prstGeom>
          <a:noFill/>
        </p:spPr>
        <p:txBody>
          <a:bodyPr wrap="none" rtlCol="0">
            <a:spAutoFit/>
          </a:bodyPr>
          <a:lstStyle/>
          <a:p>
            <a:pPr algn="ctr"/>
            <a:r>
              <a:rPr lang="en-US" sz="3600" dirty="0" smtClean="0">
                <a:latin typeface="KG Manhattan Script"/>
                <a:cs typeface="KG Manhattan Script"/>
              </a:rPr>
              <a:t>Test Automation </a:t>
            </a:r>
            <a:br>
              <a:rPr lang="en-US" sz="3600" dirty="0" smtClean="0">
                <a:latin typeface="KG Manhattan Script"/>
                <a:cs typeface="KG Manhattan Script"/>
              </a:rPr>
            </a:br>
            <a:r>
              <a:rPr lang="en-US" sz="3600" dirty="0" smtClean="0">
                <a:latin typeface="KG Manhattan Script"/>
                <a:cs typeface="KG Manhattan Script"/>
              </a:rPr>
              <a:t>Specialist</a:t>
            </a:r>
            <a:endParaRPr lang="en-US" sz="3600" dirty="0">
              <a:latin typeface="KG Manhattan Script"/>
              <a:cs typeface="KG Manhattan Script"/>
            </a:endParaRPr>
          </a:p>
        </p:txBody>
      </p:sp>
      <p:pic>
        <p:nvPicPr>
          <p:cNvPr id="5" name="Picture 4" descr="i2.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5705186" y="1803427"/>
            <a:ext cx="2880655" cy="2548362"/>
          </a:xfrm>
          <a:prstGeom prst="ellipse">
            <a:avLst/>
          </a:prstGeom>
          <a:ln>
            <a:noFill/>
          </a:ln>
          <a:effectLst>
            <a:softEdge rad="112500"/>
          </a:effectLst>
        </p:spPr>
      </p:pic>
      <p:sp>
        <p:nvSpPr>
          <p:cNvPr id="6" name="Rounded Rectangular Callout 5"/>
          <p:cNvSpPr/>
          <p:nvPr/>
        </p:nvSpPr>
        <p:spPr>
          <a:xfrm>
            <a:off x="3131426" y="502468"/>
            <a:ext cx="2400300" cy="1625600"/>
          </a:xfrm>
          <a:prstGeom prst="wedgeRoundRectCallout">
            <a:avLst>
              <a:gd name="adj1" fmla="val -71837"/>
              <a:gd name="adj2" fmla="val 3581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Focus on the 1</a:t>
            </a:r>
            <a:r>
              <a:rPr lang="en-US" baseline="30000" dirty="0" smtClean="0"/>
              <a:t>st</a:t>
            </a:r>
            <a:r>
              <a:rPr lang="en-US" dirty="0" smtClean="0"/>
              <a:t> (always different) test execution because repeating narrows scope!</a:t>
            </a:r>
            <a:endParaRPr lang="en-US" dirty="0"/>
          </a:p>
        </p:txBody>
      </p:sp>
      <p:sp>
        <p:nvSpPr>
          <p:cNvPr id="7" name="Rounded Rectangular Callout 6"/>
          <p:cNvSpPr/>
          <p:nvPr/>
        </p:nvSpPr>
        <p:spPr>
          <a:xfrm>
            <a:off x="3643358" y="2661468"/>
            <a:ext cx="2400300" cy="1625600"/>
          </a:xfrm>
          <a:prstGeom prst="wedgeRoundRectCallout">
            <a:avLst>
              <a:gd name="adj1" fmla="val 65729"/>
              <a:gd name="adj2" fmla="val -5402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Focus on the repeating text execution </a:t>
            </a:r>
            <a:r>
              <a:rPr lang="en-US" dirty="0" smtClean="0"/>
              <a:t>to capture it. Repeating exactly is valuable! </a:t>
            </a:r>
            <a:endParaRPr lang="en-US" dirty="0"/>
          </a:p>
        </p:txBody>
      </p:sp>
    </p:spTree>
    <p:extLst>
      <p:ext uri="{BB962C8B-B14F-4D97-AF65-F5344CB8AC3E}">
        <p14:creationId xmlns:p14="http://schemas.microsoft.com/office/powerpoint/2010/main" val="35677271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58268" y="438058"/>
            <a:ext cx="2997577" cy="6186310"/>
          </a:xfrm>
          <a:prstGeom prst="rect">
            <a:avLst/>
          </a:prstGeom>
          <a:noFill/>
        </p:spPr>
        <p:txBody>
          <a:bodyPr wrap="square" rtlCol="0">
            <a:spAutoFit/>
          </a:bodyPr>
          <a:lstStyle/>
          <a:p>
            <a:pPr algn="ctr"/>
            <a:r>
              <a:rPr lang="en-US" sz="3600" dirty="0" smtClean="0">
                <a:solidFill>
                  <a:schemeClr val="accent2"/>
                </a:solidFill>
              </a:rPr>
              <a:t>REST APIs</a:t>
            </a:r>
          </a:p>
          <a:p>
            <a:pPr algn="ctr"/>
            <a:endParaRPr lang="en-US" sz="3600" dirty="0" smtClean="0"/>
          </a:p>
          <a:p>
            <a:pPr algn="ctr"/>
            <a:r>
              <a:rPr lang="en-US" sz="3600" dirty="0" smtClean="0">
                <a:solidFill>
                  <a:srgbClr val="C0504D"/>
                </a:solidFill>
              </a:rPr>
              <a:t>Libraries</a:t>
            </a:r>
          </a:p>
          <a:p>
            <a:pPr algn="ctr"/>
            <a:r>
              <a:rPr lang="en-US" sz="3600" dirty="0" smtClean="0"/>
              <a:t>Frameworks</a:t>
            </a:r>
          </a:p>
          <a:p>
            <a:pPr algn="ctr"/>
            <a:r>
              <a:rPr lang="en-US" sz="3600" dirty="0" smtClean="0"/>
              <a:t>Languages</a:t>
            </a:r>
          </a:p>
          <a:p>
            <a:pPr algn="ctr"/>
            <a:endParaRPr lang="en-US" sz="3600" dirty="0"/>
          </a:p>
          <a:p>
            <a:pPr algn="ctr"/>
            <a:r>
              <a:rPr lang="en-US" sz="3600" dirty="0" smtClean="0">
                <a:solidFill>
                  <a:srgbClr val="4F81BD"/>
                </a:solidFill>
              </a:rPr>
              <a:t>Methods</a:t>
            </a:r>
          </a:p>
          <a:p>
            <a:pPr algn="ctr"/>
            <a:endParaRPr lang="en-US" sz="3600" dirty="0"/>
          </a:p>
          <a:p>
            <a:pPr algn="ctr"/>
            <a:r>
              <a:rPr lang="en-US" sz="3600" dirty="0" smtClean="0"/>
              <a:t>CLI</a:t>
            </a:r>
          </a:p>
          <a:p>
            <a:pPr algn="ctr"/>
            <a:endParaRPr lang="en-US" sz="3600" dirty="0"/>
          </a:p>
          <a:p>
            <a:pPr algn="ctr"/>
            <a:r>
              <a:rPr lang="en-US" sz="3600" dirty="0" smtClean="0">
                <a:solidFill>
                  <a:schemeClr val="accent1"/>
                </a:solidFill>
              </a:rPr>
              <a:t>Interfaces</a:t>
            </a:r>
            <a:endParaRPr lang="en-US" sz="3600" dirty="0">
              <a:solidFill>
                <a:schemeClr val="accent1"/>
              </a:solidFill>
            </a:endParaRPr>
          </a:p>
        </p:txBody>
      </p:sp>
    </p:spTree>
    <p:extLst>
      <p:ext uri="{BB962C8B-B14F-4D97-AF65-F5344CB8AC3E}">
        <p14:creationId xmlns:p14="http://schemas.microsoft.com/office/powerpoint/2010/main" val="4104877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511" y="1699046"/>
            <a:ext cx="5739973" cy="2954655"/>
          </a:xfrm>
          <a:prstGeom prst="rect">
            <a:avLst/>
          </a:prstGeom>
          <a:noFill/>
        </p:spPr>
        <p:txBody>
          <a:bodyPr wrap="none" rtlCol="0">
            <a:spAutoFit/>
          </a:bodyPr>
          <a:lstStyle/>
          <a:p>
            <a:pPr algn="ctr"/>
            <a:r>
              <a:rPr lang="en-US" sz="13800" dirty="0"/>
              <a:t>DX</a:t>
            </a:r>
            <a:endParaRPr lang="fi-FI" sz="13800" dirty="0"/>
          </a:p>
          <a:p>
            <a:pPr algn="ctr"/>
            <a:r>
              <a:rPr lang="en-US" sz="4800" dirty="0" smtClean="0"/>
              <a:t>Developer Experience</a:t>
            </a:r>
            <a:endParaRPr lang="en-US" sz="4800" dirty="0"/>
          </a:p>
        </p:txBody>
      </p:sp>
    </p:spTree>
    <p:extLst>
      <p:ext uri="{BB962C8B-B14F-4D97-AF65-F5344CB8AC3E}">
        <p14:creationId xmlns:p14="http://schemas.microsoft.com/office/powerpoint/2010/main" val="1731917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3450" y="2336890"/>
            <a:ext cx="2496615" cy="1938992"/>
          </a:xfrm>
          <a:prstGeom prst="rect">
            <a:avLst/>
          </a:prstGeom>
          <a:noFill/>
        </p:spPr>
        <p:txBody>
          <a:bodyPr wrap="square" rtlCol="0">
            <a:spAutoFit/>
          </a:bodyPr>
          <a:lstStyle/>
          <a:p>
            <a:pPr algn="ctr"/>
            <a:r>
              <a:rPr lang="en-US" sz="4000" dirty="0" smtClean="0"/>
              <a:t>Building it the First Time</a:t>
            </a:r>
            <a:endParaRPr lang="en-US" sz="4000" dirty="0"/>
          </a:p>
        </p:txBody>
      </p:sp>
      <p:sp>
        <p:nvSpPr>
          <p:cNvPr id="3" name="TextBox 2"/>
          <p:cNvSpPr txBox="1"/>
          <p:nvPr/>
        </p:nvSpPr>
        <p:spPr>
          <a:xfrm>
            <a:off x="5747790" y="2342853"/>
            <a:ext cx="2713950" cy="1938992"/>
          </a:xfrm>
          <a:prstGeom prst="rect">
            <a:avLst/>
          </a:prstGeom>
          <a:noFill/>
        </p:spPr>
        <p:txBody>
          <a:bodyPr wrap="square" rtlCol="0">
            <a:spAutoFit/>
          </a:bodyPr>
          <a:lstStyle/>
          <a:p>
            <a:pPr algn="ctr"/>
            <a:r>
              <a:rPr lang="en-US" sz="4000" dirty="0"/>
              <a:t>D</a:t>
            </a:r>
            <a:r>
              <a:rPr lang="en-US" sz="4000" dirty="0" smtClean="0"/>
              <a:t>ebugging and Maintaining</a:t>
            </a:r>
            <a:endParaRPr lang="en-US" sz="4000" dirty="0"/>
          </a:p>
        </p:txBody>
      </p:sp>
      <p:cxnSp>
        <p:nvCxnSpPr>
          <p:cNvPr id="5" name="Straight Connector 4"/>
          <p:cNvCxnSpPr/>
          <p:nvPr/>
        </p:nvCxnSpPr>
        <p:spPr>
          <a:xfrm>
            <a:off x="4453448" y="1896992"/>
            <a:ext cx="0" cy="2837225"/>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1919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How</a:t>
            </a:r>
            <a:r>
              <a:rPr lang="fi-FI" dirty="0" smtClean="0"/>
              <a:t> to </a:t>
            </a:r>
            <a:r>
              <a:rPr lang="fi-FI" dirty="0" err="1" smtClean="0"/>
              <a:t>Explore</a:t>
            </a:r>
            <a:endParaRPr lang="fi-FI" dirty="0"/>
          </a:p>
        </p:txBody>
      </p:sp>
      <p:sp>
        <p:nvSpPr>
          <p:cNvPr id="3" name="Sisällön paikkamerkki 2"/>
          <p:cNvSpPr>
            <a:spLocks noGrp="1"/>
          </p:cNvSpPr>
          <p:nvPr>
            <p:ph idx="1"/>
          </p:nvPr>
        </p:nvSpPr>
        <p:spPr/>
        <p:txBody>
          <a:bodyPr>
            <a:normAutofit fontScale="92500" lnSpcReduction="10000"/>
          </a:bodyPr>
          <a:lstStyle/>
          <a:p>
            <a:r>
              <a:rPr lang="en-US" dirty="0" smtClean="0"/>
              <a:t>Do something with it</a:t>
            </a:r>
          </a:p>
          <a:p>
            <a:r>
              <a:rPr lang="en-US" dirty="0" smtClean="0"/>
              <a:t>Find out what is the common thing to do with it</a:t>
            </a:r>
          </a:p>
          <a:p>
            <a:r>
              <a:rPr lang="en-US" dirty="0" smtClean="0"/>
              <a:t>Find out what you could do with it</a:t>
            </a:r>
          </a:p>
          <a:p>
            <a:endParaRPr lang="en-US" dirty="0" smtClean="0"/>
          </a:p>
          <a:p>
            <a:r>
              <a:rPr lang="en-US" dirty="0" smtClean="0"/>
              <a:t>Reflect after anything and everything – make notes</a:t>
            </a:r>
          </a:p>
          <a:p>
            <a:pPr lvl="1"/>
            <a:r>
              <a:rPr lang="en-US" dirty="0" smtClean="0"/>
              <a:t>What do we know from other connections?</a:t>
            </a:r>
          </a:p>
          <a:p>
            <a:pPr lvl="1"/>
            <a:r>
              <a:rPr lang="en-US" dirty="0" smtClean="0"/>
              <a:t>What do we know from empirical evidence?</a:t>
            </a:r>
          </a:p>
          <a:p>
            <a:pPr lvl="1"/>
            <a:r>
              <a:rPr lang="en-US" dirty="0" smtClean="0"/>
              <a:t>How do we turn it all into empirical evidence? </a:t>
            </a:r>
          </a:p>
          <a:p>
            <a:endParaRPr lang="fi-FI" dirty="0"/>
          </a:p>
        </p:txBody>
      </p:sp>
    </p:spTree>
    <p:extLst>
      <p:ext uri="{BB962C8B-B14F-4D97-AF65-F5344CB8AC3E}">
        <p14:creationId xmlns:p14="http://schemas.microsoft.com/office/powerpoint/2010/main" val="35270800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2253" y="2826736"/>
            <a:ext cx="4662362" cy="1107996"/>
          </a:xfrm>
          <a:prstGeom prst="rect">
            <a:avLst/>
          </a:prstGeom>
          <a:noFill/>
        </p:spPr>
        <p:txBody>
          <a:bodyPr wrap="square" rtlCol="0">
            <a:spAutoFit/>
          </a:bodyPr>
          <a:lstStyle/>
          <a:p>
            <a:pPr algn="ctr"/>
            <a:r>
              <a:rPr lang="en-US" sz="6600" dirty="0" smtClean="0"/>
              <a:t>REST API</a:t>
            </a:r>
            <a:endParaRPr lang="en-US" sz="6600" dirty="0"/>
          </a:p>
        </p:txBody>
      </p:sp>
    </p:spTree>
    <p:extLst>
      <p:ext uri="{BB962C8B-B14F-4D97-AF65-F5344CB8AC3E}">
        <p14:creationId xmlns:p14="http://schemas.microsoft.com/office/powerpoint/2010/main" val="1640071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6256" y="5657566"/>
            <a:ext cx="7650869" cy="369332"/>
          </a:xfrm>
          <a:prstGeom prst="rect">
            <a:avLst/>
          </a:prstGeom>
        </p:spPr>
        <p:txBody>
          <a:bodyPr wrap="square">
            <a:spAutoFit/>
          </a:bodyPr>
          <a:lstStyle/>
          <a:p>
            <a:pPr algn="ctr"/>
            <a:r>
              <a:rPr lang="en-US" dirty="0"/>
              <a:t>http://</a:t>
            </a:r>
            <a:r>
              <a:rPr lang="en-US" dirty="0" err="1"/>
              <a:t>qa-matters.com</a:t>
            </a:r>
            <a:r>
              <a:rPr lang="en-US" dirty="0"/>
              <a:t>/2016/07/30/</a:t>
            </a:r>
            <a:r>
              <a:rPr lang="en-US" dirty="0" err="1"/>
              <a:t>vader</a:t>
            </a:r>
            <a:r>
              <a:rPr lang="en-US" dirty="0"/>
              <a:t>-a-rest-</a:t>
            </a:r>
            <a:r>
              <a:rPr lang="en-US" dirty="0" err="1"/>
              <a:t>api</a:t>
            </a:r>
            <a:r>
              <a:rPr lang="en-US" dirty="0"/>
              <a:t>-test-heuristic/</a:t>
            </a:r>
          </a:p>
        </p:txBody>
      </p:sp>
      <p:sp>
        <p:nvSpPr>
          <p:cNvPr id="3" name="TextBox 2"/>
          <p:cNvSpPr txBox="1"/>
          <p:nvPr/>
        </p:nvSpPr>
        <p:spPr>
          <a:xfrm>
            <a:off x="635053" y="922211"/>
            <a:ext cx="8347520" cy="4247317"/>
          </a:xfrm>
          <a:prstGeom prst="rect">
            <a:avLst/>
          </a:prstGeom>
          <a:noFill/>
        </p:spPr>
        <p:txBody>
          <a:bodyPr wrap="none" rtlCol="0">
            <a:spAutoFit/>
          </a:bodyPr>
          <a:lstStyle/>
          <a:p>
            <a:r>
              <a:rPr lang="en-US" sz="5400" b="1" dirty="0" smtClean="0"/>
              <a:t>V</a:t>
            </a:r>
            <a:r>
              <a:rPr lang="en-US" sz="5400" dirty="0" smtClean="0"/>
              <a:t>erbs</a:t>
            </a:r>
          </a:p>
          <a:p>
            <a:r>
              <a:rPr lang="en-US" sz="5400" b="1" dirty="0" smtClean="0"/>
              <a:t>A</a:t>
            </a:r>
            <a:r>
              <a:rPr lang="en-US" sz="5400" dirty="0" smtClean="0"/>
              <a:t>uthorization/authentication</a:t>
            </a:r>
          </a:p>
          <a:p>
            <a:r>
              <a:rPr lang="en-US" sz="5400" b="1" dirty="0" smtClean="0"/>
              <a:t>D</a:t>
            </a:r>
            <a:r>
              <a:rPr lang="en-US" sz="5400" dirty="0" smtClean="0"/>
              <a:t>ata</a:t>
            </a:r>
          </a:p>
          <a:p>
            <a:r>
              <a:rPr lang="en-US" sz="5400" b="1" dirty="0" smtClean="0"/>
              <a:t>E</a:t>
            </a:r>
            <a:r>
              <a:rPr lang="en-US" sz="5400" dirty="0" smtClean="0"/>
              <a:t>rrors</a:t>
            </a:r>
          </a:p>
          <a:p>
            <a:r>
              <a:rPr lang="en-US" sz="5400" b="1" dirty="0" smtClean="0"/>
              <a:t>R</a:t>
            </a:r>
            <a:r>
              <a:rPr lang="en-US" sz="5400" dirty="0" smtClean="0"/>
              <a:t>esponsiveness</a:t>
            </a:r>
            <a:endParaRPr lang="en-US" sz="5400" dirty="0"/>
          </a:p>
        </p:txBody>
      </p:sp>
    </p:spTree>
    <p:extLst>
      <p:ext uri="{BB962C8B-B14F-4D97-AF65-F5344CB8AC3E}">
        <p14:creationId xmlns:p14="http://schemas.microsoft.com/office/powerpoint/2010/main" val="2711580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ider.jpg"/>
          <p:cNvPicPr>
            <a:picLocks noChangeAspect="1"/>
          </p:cNvPicPr>
          <p:nvPr/>
        </p:nvPicPr>
        <p:blipFill rotWithShape="1">
          <a:blip r:embed="rId3">
            <a:alphaModFix amt="44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l="9934" r="15400"/>
          <a:stretch/>
        </p:blipFill>
        <p:spPr>
          <a:xfrm>
            <a:off x="1" y="0"/>
            <a:ext cx="9144000" cy="6858000"/>
          </a:xfrm>
          <a:prstGeom prst="rect">
            <a:avLst/>
          </a:prstGeom>
        </p:spPr>
      </p:pic>
      <p:sp>
        <p:nvSpPr>
          <p:cNvPr id="4" name="TextBox 3"/>
          <p:cNvSpPr txBox="1"/>
          <p:nvPr/>
        </p:nvSpPr>
        <p:spPr>
          <a:xfrm>
            <a:off x="909053" y="1617593"/>
            <a:ext cx="7245684" cy="3477875"/>
          </a:xfrm>
          <a:prstGeom prst="rect">
            <a:avLst/>
          </a:prstGeom>
          <a:noFill/>
        </p:spPr>
        <p:txBody>
          <a:bodyPr wrap="square" rtlCol="0">
            <a:spAutoFit/>
          </a:bodyPr>
          <a:lstStyle/>
          <a:p>
            <a:pPr algn="ctr"/>
            <a:r>
              <a:rPr lang="en-US" sz="4400" dirty="0">
                <a:solidFill>
                  <a:schemeClr val="accent2"/>
                </a:solidFill>
              </a:rPr>
              <a:t>Exploratory testing </a:t>
            </a:r>
            <a:r>
              <a:rPr lang="en-US" sz="4400" dirty="0"/>
              <a:t>is a systematic approach for discovering risks using rigorous analysis techniques coupled with testing </a:t>
            </a:r>
            <a:r>
              <a:rPr lang="en-US" sz="4400" dirty="0" smtClean="0"/>
              <a:t>heuristics. </a:t>
            </a:r>
            <a:endParaRPr lang="en-US" sz="4400" dirty="0"/>
          </a:p>
        </p:txBody>
      </p:sp>
    </p:spTree>
    <p:extLst>
      <p:ext uri="{BB962C8B-B14F-4D97-AF65-F5344CB8AC3E}">
        <p14:creationId xmlns:p14="http://schemas.microsoft.com/office/powerpoint/2010/main" val="7429767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9331" y="878280"/>
            <a:ext cx="2552495" cy="3539430"/>
          </a:xfrm>
          <a:prstGeom prst="rect">
            <a:avLst/>
          </a:prstGeom>
        </p:spPr>
        <p:txBody>
          <a:bodyPr wrap="square">
            <a:spAutoFit/>
          </a:bodyPr>
          <a:lstStyle/>
          <a:p>
            <a:r>
              <a:rPr lang="en-US" sz="3200" b="1" dirty="0" smtClean="0"/>
              <a:t>Methods</a:t>
            </a:r>
          </a:p>
          <a:p>
            <a:r>
              <a:rPr lang="en-US" sz="3200" dirty="0" smtClean="0"/>
              <a:t>HTTP </a:t>
            </a:r>
            <a:r>
              <a:rPr lang="en-US" sz="3200" dirty="0"/>
              <a:t>GET</a:t>
            </a:r>
          </a:p>
          <a:p>
            <a:r>
              <a:rPr lang="en-US" sz="3200" dirty="0"/>
              <a:t>HTTP POST</a:t>
            </a:r>
          </a:p>
          <a:p>
            <a:r>
              <a:rPr lang="en-US" sz="3200" dirty="0"/>
              <a:t>HTTP PUT</a:t>
            </a:r>
          </a:p>
          <a:p>
            <a:r>
              <a:rPr lang="en-US" sz="3200" dirty="0"/>
              <a:t>HTTP DELETE</a:t>
            </a:r>
          </a:p>
          <a:p>
            <a:r>
              <a:rPr lang="en-US" sz="3200" dirty="0"/>
              <a:t>HTTP PATCH</a:t>
            </a:r>
            <a:endParaRPr lang="en-US" sz="3200" dirty="0"/>
          </a:p>
        </p:txBody>
      </p:sp>
      <p:sp>
        <p:nvSpPr>
          <p:cNvPr id="3" name="Rectangle 2"/>
          <p:cNvSpPr/>
          <p:nvPr/>
        </p:nvSpPr>
        <p:spPr>
          <a:xfrm>
            <a:off x="4992534" y="2647995"/>
            <a:ext cx="3701637" cy="3046988"/>
          </a:xfrm>
          <a:prstGeom prst="rect">
            <a:avLst/>
          </a:prstGeom>
        </p:spPr>
        <p:txBody>
          <a:bodyPr wrap="square">
            <a:spAutoFit/>
          </a:bodyPr>
          <a:lstStyle/>
          <a:p>
            <a:r>
              <a:rPr lang="en-US" sz="3200" b="1" dirty="0" smtClean="0"/>
              <a:t>Status Codes</a:t>
            </a:r>
          </a:p>
          <a:p>
            <a:r>
              <a:rPr lang="en-US" sz="3200" dirty="0" smtClean="0"/>
              <a:t>1xx</a:t>
            </a:r>
            <a:r>
              <a:rPr lang="en-US" sz="3200" dirty="0"/>
              <a:t>: </a:t>
            </a:r>
            <a:r>
              <a:rPr lang="en-US" sz="3200" dirty="0" smtClean="0"/>
              <a:t>Informational</a:t>
            </a:r>
            <a:endParaRPr lang="en-US" sz="3200" dirty="0"/>
          </a:p>
          <a:p>
            <a:r>
              <a:rPr lang="en-US" sz="3200" dirty="0"/>
              <a:t>2xx: </a:t>
            </a:r>
            <a:r>
              <a:rPr lang="en-US" sz="3200" dirty="0" smtClean="0"/>
              <a:t>Success</a:t>
            </a:r>
            <a:endParaRPr lang="en-US" sz="3200" dirty="0"/>
          </a:p>
          <a:p>
            <a:r>
              <a:rPr lang="en-US" sz="3200" dirty="0"/>
              <a:t>3xx: Redirection	</a:t>
            </a:r>
            <a:endParaRPr lang="en-US" sz="3200" dirty="0" smtClean="0"/>
          </a:p>
          <a:p>
            <a:r>
              <a:rPr lang="en-US" sz="3200" dirty="0" smtClean="0"/>
              <a:t>4xx</a:t>
            </a:r>
            <a:r>
              <a:rPr lang="en-US" sz="3200" dirty="0"/>
              <a:t>: Client </a:t>
            </a:r>
            <a:r>
              <a:rPr lang="en-US" sz="3200" dirty="0" smtClean="0"/>
              <a:t>Error</a:t>
            </a:r>
            <a:endParaRPr lang="en-US" sz="3200" dirty="0"/>
          </a:p>
          <a:p>
            <a:r>
              <a:rPr lang="en-US" sz="3200" dirty="0"/>
              <a:t>5xx: Server </a:t>
            </a:r>
            <a:r>
              <a:rPr lang="en-US" sz="3200" dirty="0" smtClean="0"/>
              <a:t>Error</a:t>
            </a:r>
            <a:endParaRPr lang="en-US" sz="3200" b="1" dirty="0"/>
          </a:p>
        </p:txBody>
      </p:sp>
    </p:spTree>
    <p:extLst>
      <p:ext uri="{BB962C8B-B14F-4D97-AF65-F5344CB8AC3E}">
        <p14:creationId xmlns:p14="http://schemas.microsoft.com/office/powerpoint/2010/main" val="397120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2253" y="2826736"/>
            <a:ext cx="4662362" cy="1107996"/>
          </a:xfrm>
          <a:prstGeom prst="rect">
            <a:avLst/>
          </a:prstGeom>
          <a:noFill/>
        </p:spPr>
        <p:txBody>
          <a:bodyPr wrap="square" rtlCol="0">
            <a:spAutoFit/>
          </a:bodyPr>
          <a:lstStyle/>
          <a:p>
            <a:pPr algn="ctr"/>
            <a:r>
              <a:rPr lang="en-US" sz="6600" dirty="0" smtClean="0"/>
              <a:t>LIBRARY</a:t>
            </a:r>
            <a:endParaRPr lang="en-US" sz="6600" dirty="0"/>
          </a:p>
        </p:txBody>
      </p:sp>
    </p:spTree>
    <p:extLst>
      <p:ext uri="{BB962C8B-B14F-4D97-AF65-F5344CB8AC3E}">
        <p14:creationId xmlns:p14="http://schemas.microsoft.com/office/powerpoint/2010/main" val="1660486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9 at 20.10.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40" y="2092155"/>
            <a:ext cx="8535803" cy="2038685"/>
          </a:xfrm>
          <a:prstGeom prst="rect">
            <a:avLst/>
          </a:prstGeom>
        </p:spPr>
      </p:pic>
    </p:spTree>
    <p:extLst>
      <p:ext uri="{BB962C8B-B14F-4D97-AF65-F5344CB8AC3E}">
        <p14:creationId xmlns:p14="http://schemas.microsoft.com/office/powerpoint/2010/main" val="265813845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AP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49" y="1617579"/>
            <a:ext cx="7803252" cy="3399757"/>
          </a:xfrm>
          <a:prstGeom prst="rect">
            <a:avLst/>
          </a:prstGeom>
        </p:spPr>
      </p:pic>
    </p:spTree>
    <p:extLst>
      <p:ext uri="{BB962C8B-B14F-4D97-AF65-F5344CB8AC3E}">
        <p14:creationId xmlns:p14="http://schemas.microsoft.com/office/powerpoint/2010/main" val="29842583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porterop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368" y="1154888"/>
            <a:ext cx="7232316" cy="4642138"/>
          </a:xfrm>
          <a:prstGeom prst="rect">
            <a:avLst/>
          </a:prstGeom>
        </p:spPr>
      </p:pic>
    </p:spTree>
    <p:extLst>
      <p:ext uri="{BB962C8B-B14F-4D97-AF65-F5344CB8AC3E}">
        <p14:creationId xmlns:p14="http://schemas.microsoft.com/office/powerpoint/2010/main" val="410958665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6-04-06 17_35_34-WorkingOutApprovals - Microsoft Visual Studio (Administra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4" y="1826128"/>
            <a:ext cx="8992940" cy="3481138"/>
          </a:xfrm>
          <a:prstGeom prst="rect">
            <a:avLst/>
          </a:prstGeom>
        </p:spPr>
      </p:pic>
    </p:spTree>
    <p:extLst>
      <p:ext uri="{BB962C8B-B14F-4D97-AF65-F5344CB8AC3E}">
        <p14:creationId xmlns:p14="http://schemas.microsoft.com/office/powerpoint/2010/main" val="19973586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599" cy="6216081"/>
          </a:xfrm>
        </p:spPr>
        <p:txBody>
          <a:bodyPr>
            <a:normAutofit/>
          </a:bodyPr>
          <a:lstStyle/>
          <a:p>
            <a:r>
              <a:rPr lang="en-US" dirty="0" smtClean="0">
                <a:solidFill>
                  <a:srgbClr val="FF0000"/>
                </a:solidFill>
              </a:rPr>
              <a:t>S</a:t>
            </a:r>
            <a:r>
              <a:rPr lang="en-US" dirty="0" smtClean="0"/>
              <a:t>tructure</a:t>
            </a:r>
            <a:br>
              <a:rPr lang="en-US" dirty="0" smtClean="0"/>
            </a:br>
            <a:r>
              <a:rPr lang="en-US" dirty="0" smtClean="0">
                <a:solidFill>
                  <a:srgbClr val="FF0000"/>
                </a:solidFill>
              </a:rPr>
              <a:t>F</a:t>
            </a:r>
            <a:r>
              <a:rPr lang="en-US" dirty="0" smtClean="0"/>
              <a:t>unction</a:t>
            </a:r>
            <a:br>
              <a:rPr lang="en-US" dirty="0" smtClean="0"/>
            </a:br>
            <a:r>
              <a:rPr lang="en-US" dirty="0" smtClean="0">
                <a:solidFill>
                  <a:srgbClr val="FF0000"/>
                </a:solidFill>
              </a:rPr>
              <a:t>D</a:t>
            </a:r>
            <a:r>
              <a:rPr lang="en-US" dirty="0" smtClean="0"/>
              <a:t>ata</a:t>
            </a:r>
            <a:br>
              <a:rPr lang="en-US" dirty="0" smtClean="0"/>
            </a:br>
            <a:r>
              <a:rPr lang="en-US" dirty="0" smtClean="0">
                <a:solidFill>
                  <a:srgbClr val="FF0000"/>
                </a:solidFill>
              </a:rPr>
              <a:t>P</a:t>
            </a:r>
            <a:r>
              <a:rPr lang="en-US" dirty="0" smtClean="0"/>
              <a:t>latform</a:t>
            </a:r>
            <a:br>
              <a:rPr lang="en-US" dirty="0" smtClean="0"/>
            </a:br>
            <a:r>
              <a:rPr lang="en-US" dirty="0" smtClean="0">
                <a:solidFill>
                  <a:srgbClr val="FF0000"/>
                </a:solidFill>
              </a:rPr>
              <a:t>O</a:t>
            </a:r>
            <a:r>
              <a:rPr lang="en-US" dirty="0" smtClean="0"/>
              <a:t>perations</a:t>
            </a:r>
            <a:br>
              <a:rPr lang="en-US" dirty="0" smtClean="0"/>
            </a:br>
            <a:r>
              <a:rPr lang="en-US" dirty="0" smtClean="0">
                <a:solidFill>
                  <a:srgbClr val="FF0000"/>
                </a:solidFill>
              </a:rPr>
              <a:t>T</a:t>
            </a:r>
            <a:r>
              <a:rPr lang="en-US" dirty="0" smtClean="0"/>
              <a:t>ime</a:t>
            </a:r>
            <a:endParaRPr lang="en-US" dirty="0"/>
          </a:p>
        </p:txBody>
      </p:sp>
      <p:sp>
        <p:nvSpPr>
          <p:cNvPr id="3" name="Tekstikehys 2"/>
          <p:cNvSpPr txBox="1"/>
          <p:nvPr/>
        </p:nvSpPr>
        <p:spPr>
          <a:xfrm>
            <a:off x="144163" y="5936721"/>
            <a:ext cx="7365991" cy="369332"/>
          </a:xfrm>
          <a:prstGeom prst="rect">
            <a:avLst/>
          </a:prstGeom>
          <a:noFill/>
        </p:spPr>
        <p:txBody>
          <a:bodyPr wrap="none" rtlCol="0">
            <a:spAutoFit/>
          </a:bodyPr>
          <a:lstStyle/>
          <a:p>
            <a:r>
              <a:rPr lang="fi-FI" i="1" dirty="0" smtClean="0"/>
              <a:t>SFDPOT </a:t>
            </a:r>
            <a:r>
              <a:rPr lang="fi-FI" i="1" dirty="0" err="1" smtClean="0"/>
              <a:t>heuristics</a:t>
            </a:r>
            <a:r>
              <a:rPr lang="fi-FI" i="1" dirty="0" smtClean="0"/>
              <a:t> </a:t>
            </a:r>
            <a:r>
              <a:rPr lang="fi-FI" i="1" dirty="0" err="1" smtClean="0"/>
              <a:t>from</a:t>
            </a:r>
            <a:r>
              <a:rPr lang="fi-FI" i="1" dirty="0" smtClean="0"/>
              <a:t> James Bach / Michael </a:t>
            </a:r>
            <a:r>
              <a:rPr lang="fi-FI" i="1" dirty="0" err="1" smtClean="0"/>
              <a:t>Bolton</a:t>
            </a:r>
            <a:r>
              <a:rPr lang="fi-FI" i="1" dirty="0" smtClean="0"/>
              <a:t>, </a:t>
            </a:r>
            <a:r>
              <a:rPr lang="fi-FI" i="1" dirty="0" err="1" smtClean="0"/>
              <a:t>Rapid</a:t>
            </a:r>
            <a:r>
              <a:rPr lang="fi-FI" i="1" dirty="0" smtClean="0"/>
              <a:t> Software </a:t>
            </a:r>
            <a:r>
              <a:rPr lang="fi-FI" i="1" dirty="0" err="1" smtClean="0"/>
              <a:t>Testing</a:t>
            </a:r>
            <a:endParaRPr lang="fi-FI" i="1" dirty="0"/>
          </a:p>
        </p:txBody>
      </p:sp>
    </p:spTree>
    <p:extLst>
      <p:ext uri="{BB962C8B-B14F-4D97-AF65-F5344CB8AC3E}">
        <p14:creationId xmlns:p14="http://schemas.microsoft.com/office/powerpoint/2010/main" val="104845968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Approvers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70000" lnSpcReduction="20000"/>
          </a:bodyPr>
          <a:lstStyle/>
          <a:p>
            <a:r>
              <a:rPr lang="fi-FI" dirty="0" err="1" smtClean="0"/>
              <a:t>Formatting</a:t>
            </a:r>
            <a:endParaRPr lang="fi-FI" dirty="0" smtClean="0"/>
          </a:p>
          <a:p>
            <a:r>
              <a:rPr lang="fi-FI" dirty="0" err="1" smtClean="0"/>
              <a:t>Sorting</a:t>
            </a:r>
            <a:endParaRPr lang="fi-FI" dirty="0" smtClean="0"/>
          </a:p>
          <a:p>
            <a:r>
              <a:rPr lang="fi-FI" dirty="0" err="1" smtClean="0"/>
              <a:t>File</a:t>
            </a:r>
            <a:r>
              <a:rPr lang="fi-FI" dirty="0" smtClean="0"/>
              <a:t> </a:t>
            </a:r>
            <a:r>
              <a:rPr lang="fi-FI" dirty="0" err="1" smtClean="0"/>
              <a:t>Extensions</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Serialization</a:t>
            </a:r>
            <a:r>
              <a:rPr lang="fi-FI" dirty="0" smtClean="0"/>
              <a:t>(</a:t>
            </a:r>
            <a:r>
              <a:rPr lang="fi-FI" dirty="0" err="1" smtClean="0"/>
              <a:t>saving</a:t>
            </a:r>
            <a:r>
              <a:rPr lang="fi-FI" dirty="0" smtClean="0"/>
              <a:t> to a </a:t>
            </a:r>
            <a:r>
              <a:rPr lang="fi-FI" dirty="0" err="1" smtClean="0"/>
              <a:t>file</a:t>
            </a:r>
            <a:r>
              <a:rPr lang="fi-FI" dirty="0" smtClean="0"/>
              <a:t>)</a:t>
            </a:r>
          </a:p>
          <a:p>
            <a:r>
              <a:rPr lang="fi-FI" dirty="0" err="1" smtClean="0"/>
              <a:t>Mocking</a:t>
            </a:r>
            <a:endParaRPr lang="fi-FI" dirty="0" smtClean="0"/>
          </a:p>
          <a:p>
            <a:r>
              <a:rPr lang="fi-FI" dirty="0" err="1" smtClean="0"/>
              <a:t>Proxying</a:t>
            </a:r>
            <a:endParaRPr lang="fi-FI" dirty="0" smtClean="0"/>
          </a:p>
          <a:p>
            <a:r>
              <a:rPr lang="fi-FI" dirty="0" err="1" smtClean="0"/>
              <a:t>Rendering</a:t>
            </a:r>
            <a:endParaRPr lang="fi-FI" dirty="0" smtClean="0"/>
          </a:p>
          <a:p>
            <a:r>
              <a:rPr lang="fi-FI" dirty="0" err="1" smtClean="0"/>
              <a:t>Execution</a:t>
            </a:r>
            <a:r>
              <a:rPr lang="fi-FI" dirty="0" smtClean="0"/>
              <a:t> (</a:t>
            </a:r>
            <a:r>
              <a:rPr lang="fi-FI" dirty="0" err="1" smtClean="0"/>
              <a:t>e.g</a:t>
            </a:r>
            <a:r>
              <a:rPr lang="fi-FI" dirty="0" smtClean="0"/>
              <a:t>. </a:t>
            </a:r>
            <a:r>
              <a:rPr lang="fi-FI" dirty="0" err="1" smtClean="0"/>
              <a:t>retrieve</a:t>
            </a:r>
            <a:r>
              <a:rPr lang="fi-FI" dirty="0" smtClean="0"/>
              <a:t> the URL)</a:t>
            </a:r>
          </a:p>
          <a:p>
            <a:r>
              <a:rPr lang="fi-FI" dirty="0" err="1" smtClean="0"/>
              <a:t>Aggregating</a:t>
            </a:r>
            <a:r>
              <a:rPr lang="fi-FI" dirty="0" smtClean="0"/>
              <a:t> </a:t>
            </a:r>
            <a:r>
              <a:rPr lang="fi-FI" dirty="0" err="1" smtClean="0"/>
              <a:t>test</a:t>
            </a:r>
            <a:r>
              <a:rPr lang="fi-FI" dirty="0" smtClean="0"/>
              <a:t> </a:t>
            </a:r>
            <a:r>
              <a:rPr lang="fi-FI" dirty="0" err="1" smtClean="0"/>
              <a:t>cases</a:t>
            </a:r>
            <a:endParaRPr lang="fi-FI" dirty="0" smtClean="0"/>
          </a:p>
          <a:p>
            <a:r>
              <a:rPr lang="fi-FI" dirty="0" err="1" smtClean="0"/>
              <a:t>File</a:t>
            </a:r>
            <a:r>
              <a:rPr lang="fi-FI" dirty="0" smtClean="0"/>
              <a:t> </a:t>
            </a:r>
            <a:r>
              <a:rPr lang="fi-FI" dirty="0" err="1" smtClean="0"/>
              <a:t>naming</a:t>
            </a:r>
            <a:endParaRPr lang="fi-FI" dirty="0" smtClean="0"/>
          </a:p>
          <a:p>
            <a:r>
              <a:rPr lang="fi-FI" dirty="0" smtClean="0"/>
              <a:t>PRINCIPLE: ”</a:t>
            </a:r>
            <a:r>
              <a:rPr lang="fi-FI" dirty="0" err="1" smtClean="0"/>
              <a:t>Every</a:t>
            </a:r>
            <a:r>
              <a:rPr lang="fi-FI" dirty="0" smtClean="0"/>
              <a:t> </a:t>
            </a:r>
            <a:r>
              <a:rPr lang="fi-FI" dirty="0" err="1" smtClean="0"/>
              <a:t>time</a:t>
            </a:r>
            <a:r>
              <a:rPr lang="fi-FI" dirty="0" smtClean="0"/>
              <a:t> </a:t>
            </a:r>
            <a:r>
              <a:rPr lang="fi-FI" dirty="0" err="1" smtClean="0"/>
              <a:t>you</a:t>
            </a:r>
            <a:r>
              <a:rPr lang="fi-FI" dirty="0" smtClean="0"/>
              <a:t> </a:t>
            </a:r>
            <a:r>
              <a:rPr lang="fi-FI" dirty="0" err="1" smtClean="0"/>
              <a:t>handle</a:t>
            </a:r>
            <a:r>
              <a:rPr lang="fi-FI" dirty="0" smtClean="0"/>
              <a:t> </a:t>
            </a:r>
            <a:r>
              <a:rPr lang="fi-FI" dirty="0" err="1" smtClean="0"/>
              <a:t>this</a:t>
            </a:r>
            <a:r>
              <a:rPr lang="fi-FI" dirty="0" smtClean="0"/>
              <a:t> </a:t>
            </a:r>
            <a:r>
              <a:rPr lang="fi-FI" dirty="0" err="1" smtClean="0"/>
              <a:t>type</a:t>
            </a:r>
            <a:r>
              <a:rPr lang="fi-FI" dirty="0" smtClean="0"/>
              <a:t> of </a:t>
            </a:r>
            <a:r>
              <a:rPr lang="fi-FI" dirty="0" err="1" smtClean="0"/>
              <a:t>object</a:t>
            </a:r>
            <a:r>
              <a:rPr lang="fi-FI" dirty="0" smtClean="0"/>
              <a:t>, </a:t>
            </a:r>
            <a:r>
              <a:rPr lang="fi-FI" dirty="0" err="1" smtClean="0"/>
              <a:t>you</a:t>
            </a:r>
            <a:r>
              <a:rPr lang="fi-FI" dirty="0" smtClean="0"/>
              <a:t> </a:t>
            </a:r>
            <a:r>
              <a:rPr lang="fi-FI" dirty="0" err="1" smtClean="0"/>
              <a:t>do</a:t>
            </a:r>
            <a:r>
              <a:rPr lang="fi-FI" dirty="0" smtClean="0"/>
              <a:t> </a:t>
            </a:r>
            <a:r>
              <a:rPr lang="fi-FI" dirty="0" err="1" smtClean="0"/>
              <a:t>these</a:t>
            </a:r>
            <a:r>
              <a:rPr lang="fi-FI" dirty="0" smtClean="0"/>
              <a:t> </a:t>
            </a:r>
            <a:r>
              <a:rPr lang="fi-FI" dirty="0" err="1" smtClean="0"/>
              <a:t>things</a:t>
            </a:r>
            <a:r>
              <a:rPr lang="fi-FI" dirty="0" smtClean="0"/>
              <a:t> to it.”</a:t>
            </a:r>
          </a:p>
        </p:txBody>
      </p:sp>
      <p:sp>
        <p:nvSpPr>
          <p:cNvPr id="4" name="Tekstikehys 3"/>
          <p:cNvSpPr txBox="1"/>
          <p:nvPr/>
        </p:nvSpPr>
        <p:spPr>
          <a:xfrm>
            <a:off x="3928884" y="1325880"/>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8417330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Reporters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92500" lnSpcReduction="20000"/>
          </a:bodyPr>
          <a:lstStyle/>
          <a:p>
            <a:r>
              <a:rPr lang="fi-FI" dirty="0" err="1" smtClean="0"/>
              <a:t>Waiting</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Execution</a:t>
            </a:r>
            <a:endParaRPr lang="fi-FI" dirty="0" smtClean="0"/>
          </a:p>
          <a:p>
            <a:r>
              <a:rPr lang="fi-FI" dirty="0" err="1" smtClean="0"/>
              <a:t>Launching</a:t>
            </a:r>
            <a:endParaRPr lang="fi-FI" dirty="0" smtClean="0"/>
          </a:p>
          <a:p>
            <a:r>
              <a:rPr lang="fi-FI" dirty="0" err="1" smtClean="0"/>
              <a:t>Serialization</a:t>
            </a:r>
            <a:endParaRPr lang="fi-FI" dirty="0" smtClean="0"/>
          </a:p>
          <a:p>
            <a:r>
              <a:rPr lang="fi-FI" dirty="0" err="1" smtClean="0"/>
              <a:t>Decompilation</a:t>
            </a:r>
            <a:endParaRPr lang="fi-FI" dirty="0" smtClean="0"/>
          </a:p>
          <a:p>
            <a:r>
              <a:rPr lang="fi-FI" dirty="0" err="1" smtClean="0"/>
              <a:t>Chain</a:t>
            </a:r>
            <a:r>
              <a:rPr lang="fi-FI" dirty="0" smtClean="0"/>
              <a:t> of </a:t>
            </a:r>
            <a:r>
              <a:rPr lang="fi-FI" dirty="0" err="1" smtClean="0"/>
              <a:t>responsibility</a:t>
            </a:r>
            <a:endParaRPr lang="fi-FI" dirty="0" smtClean="0"/>
          </a:p>
          <a:p>
            <a:r>
              <a:rPr lang="fi-FI" dirty="0" err="1" smtClean="0"/>
              <a:t>Creating</a:t>
            </a:r>
            <a:r>
              <a:rPr lang="fi-FI" dirty="0" smtClean="0"/>
              <a:t> </a:t>
            </a:r>
            <a:r>
              <a:rPr lang="fi-FI" dirty="0" err="1" smtClean="0"/>
              <a:t>Approved</a:t>
            </a:r>
            <a:r>
              <a:rPr lang="fi-FI" dirty="0" smtClean="0"/>
              <a:t> </a:t>
            </a:r>
            <a:r>
              <a:rPr lang="fi-FI" dirty="0" err="1" smtClean="0"/>
              <a:t>file</a:t>
            </a:r>
            <a:endParaRPr lang="fi-FI" dirty="0" smtClean="0"/>
          </a:p>
          <a:p>
            <a:r>
              <a:rPr lang="fi-FI" dirty="0" err="1" smtClean="0"/>
              <a:t>Environmental</a:t>
            </a:r>
            <a:r>
              <a:rPr lang="fi-FI" dirty="0" smtClean="0"/>
              <a:t> </a:t>
            </a:r>
            <a:r>
              <a:rPr lang="fi-FI" dirty="0" err="1" smtClean="0"/>
              <a:t>awareness</a:t>
            </a:r>
            <a:endParaRPr lang="fi-FI" dirty="0" smtClean="0"/>
          </a:p>
        </p:txBody>
      </p:sp>
      <p:sp>
        <p:nvSpPr>
          <p:cNvPr id="4" name="Tekstikehys 3"/>
          <p:cNvSpPr txBox="1"/>
          <p:nvPr/>
        </p:nvSpPr>
        <p:spPr>
          <a:xfrm>
            <a:off x="3867924" y="1369367"/>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7668598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endParaRPr lang="fi-FI"/>
          </a:p>
        </p:txBody>
      </p:sp>
      <p:sp>
        <p:nvSpPr>
          <p:cNvPr id="3" name="Sisällön paikkamerkki 2"/>
          <p:cNvSpPr>
            <a:spLocks noGrp="1"/>
          </p:cNvSpPr>
          <p:nvPr>
            <p:ph idx="1"/>
          </p:nvPr>
        </p:nvSpPr>
        <p:spPr/>
        <p:txBody>
          <a:bodyPr/>
          <a:lstStyle/>
          <a:p>
            <a:endParaRPr lang="fi-FI"/>
          </a:p>
        </p:txBody>
      </p:sp>
      <p:pic>
        <p:nvPicPr>
          <p:cNvPr id="4" name="Kuva 3" descr="IMG_0209.PNG"/>
          <p:cNvPicPr>
            <a:picLocks noChangeAspect="1"/>
          </p:cNvPicPr>
          <p:nvPr/>
        </p:nvPicPr>
        <p:blipFill>
          <a:blip r:embed="rId2"/>
          <a:stretch>
            <a:fillRect/>
          </a:stretch>
        </p:blipFill>
        <p:spPr>
          <a:xfrm>
            <a:off x="0" y="0"/>
            <a:ext cx="9144000" cy="6858000"/>
          </a:xfrm>
          <a:prstGeom prst="rect">
            <a:avLst/>
          </a:prstGeom>
        </p:spPr>
      </p:pic>
      <p:sp>
        <p:nvSpPr>
          <p:cNvPr id="5" name="Tekstikehys 4"/>
          <p:cNvSpPr txBox="1"/>
          <p:nvPr/>
        </p:nvSpPr>
        <p:spPr>
          <a:xfrm>
            <a:off x="2690968" y="6200305"/>
            <a:ext cx="5113516" cy="461665"/>
          </a:xfrm>
          <a:prstGeom prst="rect">
            <a:avLst/>
          </a:prstGeom>
          <a:noFill/>
        </p:spPr>
        <p:txBody>
          <a:bodyPr wrap="none" rtlCol="0">
            <a:spAutoFit/>
          </a:bodyPr>
          <a:lstStyle/>
          <a:p>
            <a:r>
              <a:rPr lang="fi-FI" sz="2400" b="1" dirty="0" smtClean="0">
                <a:solidFill>
                  <a:schemeClr val="accent2"/>
                </a:solidFill>
              </a:rPr>
              <a:t>I LEARNED ABOUT THE ENVIRONMENT</a:t>
            </a:r>
            <a:endParaRPr lang="fi-FI" sz="2400" b="1" dirty="0">
              <a:solidFill>
                <a:schemeClr val="accent2"/>
              </a:solidFill>
            </a:endParaRPr>
          </a:p>
        </p:txBody>
      </p:sp>
    </p:spTree>
    <p:extLst>
      <p:ext uri="{BB962C8B-B14F-4D97-AF65-F5344CB8AC3E}">
        <p14:creationId xmlns:p14="http://schemas.microsoft.com/office/powerpoint/2010/main" val="33550280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sz="4000" dirty="0" err="1" smtClean="0">
                <a:latin typeface="+mn-lt"/>
              </a:rPr>
              <a:t>Exploratory</a:t>
            </a:r>
            <a:r>
              <a:rPr lang="fi-FI" sz="4000" dirty="0" smtClean="0">
                <a:latin typeface="+mn-lt"/>
              </a:rPr>
              <a:t> </a:t>
            </a:r>
            <a:r>
              <a:rPr lang="fi-FI" sz="4000" dirty="0" err="1" smtClean="0">
                <a:latin typeface="+mn-lt"/>
              </a:rPr>
              <a:t>Testing</a:t>
            </a:r>
            <a:r>
              <a:rPr lang="fi-FI" sz="4000" dirty="0" smtClean="0">
                <a:latin typeface="+mn-lt"/>
              </a:rPr>
              <a:t>: </a:t>
            </a:r>
            <a:br>
              <a:rPr lang="fi-FI" sz="4000" dirty="0" smtClean="0">
                <a:latin typeface="+mn-lt"/>
              </a:rPr>
            </a:br>
            <a:r>
              <a:rPr lang="fi-FI" sz="4000" dirty="0" err="1" smtClean="0">
                <a:latin typeface="+mn-lt"/>
              </a:rPr>
              <a:t>Frame</a:t>
            </a:r>
            <a:r>
              <a:rPr lang="fi-FI" sz="4000" dirty="0" smtClean="0">
                <a:latin typeface="+mn-lt"/>
              </a:rPr>
              <a:t> of Management</a:t>
            </a:r>
            <a:endParaRPr lang="fi-FI" sz="4000" dirty="0">
              <a:latin typeface="+mn-lt"/>
            </a:endParaRPr>
          </a:p>
        </p:txBody>
      </p:sp>
      <p:sp>
        <p:nvSpPr>
          <p:cNvPr id="4" name="TextBox 3"/>
          <p:cNvSpPr txBox="1"/>
          <p:nvPr/>
        </p:nvSpPr>
        <p:spPr>
          <a:xfrm>
            <a:off x="4567230" y="2438400"/>
            <a:ext cx="2643206" cy="523220"/>
          </a:xfrm>
          <a:prstGeom prst="rect">
            <a:avLst/>
          </a:prstGeom>
          <a:noFill/>
        </p:spPr>
        <p:txBody>
          <a:bodyPr wrap="square" rtlCol="0">
            <a:spAutoFit/>
          </a:bodyPr>
          <a:lstStyle/>
          <a:p>
            <a:r>
              <a:rPr lang="fi-FI" sz="2800" dirty="0" smtClean="0">
                <a:latin typeface="+mn-lt"/>
              </a:rPr>
              <a:t>”A day’s work”</a:t>
            </a:r>
            <a:endParaRPr lang="fi-FI" sz="2800" dirty="0">
              <a:latin typeface="+mn-lt"/>
            </a:endParaRPr>
          </a:p>
        </p:txBody>
      </p:sp>
      <p:grpSp>
        <p:nvGrpSpPr>
          <p:cNvPr id="3" name="Group 8"/>
          <p:cNvGrpSpPr>
            <a:grpSpLocks/>
          </p:cNvGrpSpPr>
          <p:nvPr/>
        </p:nvGrpSpPr>
        <p:grpSpPr bwMode="auto">
          <a:xfrm>
            <a:off x="4814886" y="2971803"/>
            <a:ext cx="4024314" cy="2143140"/>
            <a:chOff x="432" y="768"/>
            <a:chExt cx="5088" cy="3264"/>
          </a:xfrm>
        </p:grpSpPr>
        <p:sp>
          <p:nvSpPr>
            <p:cNvPr id="6" name="Rectangle 3"/>
            <p:cNvSpPr>
              <a:spLocks noChangeArrowheads="1"/>
            </p:cNvSpPr>
            <p:nvPr/>
          </p:nvSpPr>
          <p:spPr bwMode="auto">
            <a:xfrm>
              <a:off x="432" y="768"/>
              <a:ext cx="2496" cy="1584"/>
            </a:xfrm>
            <a:prstGeom prst="rect">
              <a:avLst/>
            </a:prstGeom>
            <a:solidFill>
              <a:schemeClr val="bg1"/>
            </a:solidFill>
            <a:ln w="57150">
              <a:solidFill>
                <a:schemeClr val="accent2"/>
              </a:solidFill>
              <a:miter lim="800000"/>
              <a:headEnd/>
              <a:tailEnd/>
            </a:ln>
            <a:effectLst/>
          </p:spPr>
          <p:txBody>
            <a:bodyPr wrap="none" lIns="90000" tIns="46800" rIns="90000" bIns="46800" anchor="ctr"/>
            <a:lstStyle/>
            <a:p>
              <a:pPr algn="ctr"/>
              <a:r>
                <a:rPr lang="en-GB" sz="1400" b="1" dirty="0" smtClean="0">
                  <a:latin typeface="+mn-lt"/>
                </a:rPr>
                <a:t>Vision (“Sandbox”)</a:t>
              </a:r>
              <a:endParaRPr lang="en-GB" sz="1400" b="1" dirty="0">
                <a:latin typeface="+mn-lt"/>
              </a:endParaRPr>
            </a:p>
          </p:txBody>
        </p:sp>
        <p:sp>
          <p:nvSpPr>
            <p:cNvPr id="7" name="Rectangle 5"/>
            <p:cNvSpPr>
              <a:spLocks noChangeArrowheads="1"/>
            </p:cNvSpPr>
            <p:nvPr/>
          </p:nvSpPr>
          <p:spPr bwMode="auto">
            <a:xfrm>
              <a:off x="3024" y="76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Current Charter</a:t>
              </a:r>
              <a:endParaRPr lang="en-GB" sz="1400" b="1" dirty="0">
                <a:latin typeface="+mn-lt"/>
              </a:endParaRPr>
            </a:p>
          </p:txBody>
        </p:sp>
        <p:sp>
          <p:nvSpPr>
            <p:cNvPr id="8" name="Rectangle 6"/>
            <p:cNvSpPr>
              <a:spLocks noChangeArrowheads="1"/>
            </p:cNvSpPr>
            <p:nvPr/>
          </p:nvSpPr>
          <p:spPr bwMode="auto">
            <a:xfrm>
              <a:off x="432" y="2448"/>
              <a:ext cx="2496" cy="1584"/>
            </a:xfrm>
            <a:prstGeom prst="rect">
              <a:avLst/>
            </a:prstGeom>
            <a:solidFill>
              <a:schemeClr val="bg1"/>
            </a:solidFill>
            <a:ln w="57150">
              <a:solidFill>
                <a:schemeClr val="folHlink"/>
              </a:solidFill>
              <a:miter lim="800000"/>
              <a:headEnd/>
              <a:tailEnd/>
            </a:ln>
            <a:effectLst/>
          </p:spPr>
          <p:txBody>
            <a:bodyPr wrap="none" lIns="90000" tIns="46800" rIns="90000" bIns="46800" anchor="ctr"/>
            <a:lstStyle/>
            <a:p>
              <a:pPr algn="ctr"/>
              <a:r>
                <a:rPr lang="en-GB" sz="1400" b="1" dirty="0" smtClean="0">
                  <a:latin typeface="+mn-lt"/>
                </a:rPr>
                <a:t>Other Charters</a:t>
              </a:r>
              <a:endParaRPr lang="en-GB" sz="1400" b="1" dirty="0">
                <a:latin typeface="+mn-lt"/>
              </a:endParaRPr>
            </a:p>
          </p:txBody>
        </p:sp>
        <p:sp>
          <p:nvSpPr>
            <p:cNvPr id="9" name="Rectangle 7"/>
            <p:cNvSpPr>
              <a:spLocks noChangeArrowheads="1"/>
            </p:cNvSpPr>
            <p:nvPr/>
          </p:nvSpPr>
          <p:spPr bwMode="auto">
            <a:xfrm>
              <a:off x="3024" y="244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Details</a:t>
              </a:r>
              <a:endParaRPr lang="en-GB" sz="1400" b="1" dirty="0">
                <a:latin typeface="+mn-lt"/>
              </a:endParaRPr>
            </a:p>
          </p:txBody>
        </p:sp>
      </p:grpSp>
      <p:sp>
        <p:nvSpPr>
          <p:cNvPr id="11" name="Folded Corner 10"/>
          <p:cNvSpPr/>
          <p:nvPr/>
        </p:nvSpPr>
        <p:spPr>
          <a:xfrm>
            <a:off x="7491402" y="5548316"/>
            <a:ext cx="1500198" cy="833013"/>
          </a:xfrm>
          <a:prstGeom prst="foldedCorner">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i-FI" sz="2000" dirty="0" smtClean="0"/>
              <a:t>Bug </a:t>
            </a:r>
            <a:br>
              <a:rPr lang="fi-FI" sz="2000" dirty="0" smtClean="0"/>
            </a:br>
            <a:r>
              <a:rPr lang="fi-FI" sz="2000" dirty="0" smtClean="0"/>
              <a:t>Reports</a:t>
            </a:r>
            <a:endParaRPr lang="fi-FI" sz="2000" dirty="0"/>
          </a:p>
        </p:txBody>
      </p:sp>
      <p:sp>
        <p:nvSpPr>
          <p:cNvPr id="12" name="Cloud 11"/>
          <p:cNvSpPr/>
          <p:nvPr/>
        </p:nvSpPr>
        <p:spPr>
          <a:xfrm>
            <a:off x="3429000" y="1417639"/>
            <a:ext cx="2571760" cy="1082668"/>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i-FI" dirty="0" smtClean="0"/>
              <a:t>Perception of quality and coverage</a:t>
            </a:r>
            <a:endParaRPr lang="fi-FI" dirty="0"/>
          </a:p>
        </p:txBody>
      </p:sp>
      <p:sp>
        <p:nvSpPr>
          <p:cNvPr id="13" name="Folded Corner 12"/>
          <p:cNvSpPr/>
          <p:nvPr/>
        </p:nvSpPr>
        <p:spPr>
          <a:xfrm>
            <a:off x="7010400" y="1381076"/>
            <a:ext cx="1600200" cy="1143000"/>
          </a:xfrm>
          <a:prstGeom prst="foldedCorner">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i-FI" sz="2000" dirty="0" smtClean="0"/>
              <a:t>Quality </a:t>
            </a:r>
            <a:br>
              <a:rPr lang="fi-FI" sz="2000" dirty="0" smtClean="0"/>
            </a:br>
            <a:r>
              <a:rPr lang="fi-FI" sz="2000" dirty="0" smtClean="0"/>
              <a:t>Report</a:t>
            </a:r>
            <a:endParaRPr lang="fi-FI" sz="2000" dirty="0"/>
          </a:p>
        </p:txBody>
      </p:sp>
      <p:sp>
        <p:nvSpPr>
          <p:cNvPr id="14" name="Rounded Rectangular Callout 13"/>
          <p:cNvSpPr/>
          <p:nvPr/>
        </p:nvSpPr>
        <p:spPr>
          <a:xfrm>
            <a:off x="1600200" y="1500184"/>
            <a:ext cx="1571636" cy="928695"/>
          </a:xfrm>
          <a:prstGeom prst="wedgeRoundRectCallout">
            <a:avLst>
              <a:gd name="adj1" fmla="val 48984"/>
              <a:gd name="adj2" fmla="val 85474"/>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i-FI" sz="2000" dirty="0" smtClean="0"/>
              <a:t>Debriefing</a:t>
            </a:r>
            <a:endParaRPr lang="fi-FI" sz="2000" dirty="0"/>
          </a:p>
        </p:txBody>
      </p:sp>
      <p:grpSp>
        <p:nvGrpSpPr>
          <p:cNvPr id="5" name="Group 19"/>
          <p:cNvGrpSpPr/>
          <p:nvPr/>
        </p:nvGrpSpPr>
        <p:grpSpPr>
          <a:xfrm>
            <a:off x="3505200" y="2819401"/>
            <a:ext cx="1071570" cy="1266402"/>
            <a:chOff x="4071934" y="4746507"/>
            <a:chExt cx="1071570" cy="1266403"/>
          </a:xfrm>
        </p:grpSpPr>
        <p:pic>
          <p:nvPicPr>
            <p:cNvPr id="3076" name="Picture 4" descr="C:\Documents and Settings\Maaret\My Documents\My Pictures\Microsoft Clip Organizer\j0078753.wmf"/>
            <p:cNvPicPr>
              <a:picLocks noChangeAspect="1" noChangeArrowheads="1"/>
            </p:cNvPicPr>
            <p:nvPr/>
          </p:nvPicPr>
          <p:blipFill>
            <a:blip r:embed="rId3" cstate="print"/>
            <a:srcRect/>
            <a:stretch>
              <a:fillRect/>
            </a:stretch>
          </p:blipFill>
          <p:spPr bwMode="auto">
            <a:xfrm>
              <a:off x="4161898" y="4746507"/>
              <a:ext cx="838730" cy="891773"/>
            </a:xfrm>
            <a:prstGeom prst="rect">
              <a:avLst/>
            </a:prstGeom>
            <a:noFill/>
          </p:spPr>
        </p:pic>
        <p:sp>
          <p:nvSpPr>
            <p:cNvPr id="18" name="TextBox 17"/>
            <p:cNvSpPr txBox="1"/>
            <p:nvPr/>
          </p:nvSpPr>
          <p:spPr>
            <a:xfrm>
              <a:off x="4071934" y="5643578"/>
              <a:ext cx="1071570" cy="369332"/>
            </a:xfrm>
            <a:prstGeom prst="rect">
              <a:avLst/>
            </a:prstGeom>
            <a:noFill/>
          </p:spPr>
          <p:txBody>
            <a:bodyPr wrap="square" rtlCol="0">
              <a:spAutoFit/>
            </a:bodyPr>
            <a:lstStyle/>
            <a:p>
              <a:r>
                <a:rPr lang="fi-FI" dirty="0" smtClean="0">
                  <a:latin typeface="+mn-lt"/>
                </a:rPr>
                <a:t>Tester</a:t>
              </a:r>
              <a:endParaRPr lang="fi-FI" dirty="0">
                <a:latin typeface="+mn-lt"/>
              </a:endParaRPr>
            </a:p>
          </p:txBody>
        </p:sp>
      </p:grpSp>
      <p:grpSp>
        <p:nvGrpSpPr>
          <p:cNvPr id="10" name="Group 20"/>
          <p:cNvGrpSpPr/>
          <p:nvPr/>
        </p:nvGrpSpPr>
        <p:grpSpPr>
          <a:xfrm>
            <a:off x="-252394" y="1447800"/>
            <a:ext cx="1928794" cy="1983372"/>
            <a:chOff x="7000892" y="2449149"/>
            <a:chExt cx="1928794" cy="1983372"/>
          </a:xfrm>
        </p:grpSpPr>
        <p:pic>
          <p:nvPicPr>
            <p:cNvPr id="3077" name="Picture 5" descr="C:\Documents and Settings\Maaret\My Documents\My Pictures\Microsoft Clip Organizer\j0078713.wmf"/>
            <p:cNvPicPr>
              <a:picLocks noChangeAspect="1" noChangeArrowheads="1"/>
            </p:cNvPicPr>
            <p:nvPr/>
          </p:nvPicPr>
          <p:blipFill>
            <a:blip r:embed="rId4" cstate="print"/>
            <a:srcRect/>
            <a:stretch>
              <a:fillRect/>
            </a:stretch>
          </p:blipFill>
          <p:spPr bwMode="auto">
            <a:xfrm>
              <a:off x="7641525" y="2449149"/>
              <a:ext cx="645251" cy="1376721"/>
            </a:xfrm>
            <a:prstGeom prst="rect">
              <a:avLst/>
            </a:prstGeom>
            <a:noFill/>
          </p:spPr>
        </p:pic>
        <p:sp>
          <p:nvSpPr>
            <p:cNvPr id="19" name="TextBox 18"/>
            <p:cNvSpPr txBox="1"/>
            <p:nvPr/>
          </p:nvSpPr>
          <p:spPr>
            <a:xfrm>
              <a:off x="7000892" y="3786190"/>
              <a:ext cx="1928794" cy="646331"/>
            </a:xfrm>
            <a:prstGeom prst="rect">
              <a:avLst/>
            </a:prstGeom>
            <a:noFill/>
          </p:spPr>
          <p:txBody>
            <a:bodyPr wrap="square" rtlCol="0">
              <a:spAutoFit/>
            </a:bodyPr>
            <a:lstStyle/>
            <a:p>
              <a:pPr algn="ctr"/>
              <a:r>
                <a:rPr lang="fi-FI" dirty="0" smtClean="0">
                  <a:latin typeface="+mn-lt"/>
                </a:rPr>
                <a:t>Test </a:t>
              </a:r>
              <a:br>
                <a:rPr lang="fi-FI" dirty="0" smtClean="0">
                  <a:latin typeface="+mn-lt"/>
                </a:rPr>
              </a:br>
              <a:r>
                <a:rPr lang="fi-FI" dirty="0" smtClean="0">
                  <a:latin typeface="+mn-lt"/>
                </a:rPr>
                <a:t>Manager</a:t>
              </a:r>
              <a:endParaRPr lang="fi-FI" dirty="0">
                <a:latin typeface="+mn-lt"/>
              </a:endParaRPr>
            </a:p>
          </p:txBody>
        </p:sp>
      </p:grpSp>
      <p:sp>
        <p:nvSpPr>
          <p:cNvPr id="22" name="TextBox 21"/>
          <p:cNvSpPr txBox="1"/>
          <p:nvPr/>
        </p:nvSpPr>
        <p:spPr>
          <a:xfrm>
            <a:off x="1604954" y="2438400"/>
            <a:ext cx="1382870" cy="1477328"/>
          </a:xfrm>
          <a:prstGeom prst="rect">
            <a:avLst/>
          </a:prstGeom>
          <a:noFill/>
        </p:spPr>
        <p:txBody>
          <a:bodyPr wrap="square" rtlCol="0">
            <a:spAutoFit/>
          </a:bodyPr>
          <a:lstStyle/>
          <a:p>
            <a:r>
              <a:rPr lang="fi-FI" b="1" dirty="0" smtClean="0">
                <a:solidFill>
                  <a:srgbClr val="FF0000"/>
                </a:solidFill>
                <a:latin typeface="+mn-lt"/>
              </a:rPr>
              <a:t>P</a:t>
            </a:r>
            <a:r>
              <a:rPr lang="fi-FI" dirty="0" smtClean="0">
                <a:latin typeface="+mn-lt"/>
              </a:rPr>
              <a:t>ast</a:t>
            </a:r>
          </a:p>
          <a:p>
            <a:r>
              <a:rPr lang="fi-FI" b="1" dirty="0" smtClean="0">
                <a:solidFill>
                  <a:srgbClr val="FF0000"/>
                </a:solidFill>
                <a:latin typeface="+mn-lt"/>
              </a:rPr>
              <a:t>R</a:t>
            </a:r>
            <a:r>
              <a:rPr lang="fi-FI" dirty="0" smtClean="0">
                <a:latin typeface="+mn-lt"/>
              </a:rPr>
              <a:t>esults</a:t>
            </a:r>
          </a:p>
          <a:p>
            <a:r>
              <a:rPr lang="fi-FI" b="1" dirty="0" smtClean="0">
                <a:solidFill>
                  <a:srgbClr val="FF0000"/>
                </a:solidFill>
                <a:latin typeface="+mn-lt"/>
              </a:rPr>
              <a:t>O</a:t>
            </a:r>
            <a:r>
              <a:rPr lang="fi-FI" dirty="0" smtClean="0">
                <a:latin typeface="+mn-lt"/>
              </a:rPr>
              <a:t>bstacles</a:t>
            </a:r>
          </a:p>
          <a:p>
            <a:r>
              <a:rPr lang="fi-FI" b="1" dirty="0" smtClean="0">
                <a:solidFill>
                  <a:srgbClr val="FF0000"/>
                </a:solidFill>
                <a:latin typeface="+mn-lt"/>
              </a:rPr>
              <a:t>O</a:t>
            </a:r>
            <a:r>
              <a:rPr lang="fi-FI" dirty="0" smtClean="0">
                <a:latin typeface="+mn-lt"/>
              </a:rPr>
              <a:t>utlook</a:t>
            </a:r>
          </a:p>
          <a:p>
            <a:r>
              <a:rPr lang="fi-FI" b="1" dirty="0" smtClean="0">
                <a:solidFill>
                  <a:srgbClr val="FF0000"/>
                </a:solidFill>
                <a:latin typeface="+mn-lt"/>
              </a:rPr>
              <a:t>F</a:t>
            </a:r>
            <a:r>
              <a:rPr lang="fi-FI" dirty="0" smtClean="0">
                <a:latin typeface="+mn-lt"/>
              </a:rPr>
              <a:t>eelings</a:t>
            </a:r>
            <a:endParaRPr lang="fi-FI" dirty="0">
              <a:latin typeface="+mn-lt"/>
            </a:endParaRPr>
          </a:p>
        </p:txBody>
      </p:sp>
      <p:sp>
        <p:nvSpPr>
          <p:cNvPr id="23" name="Right Arrow 22"/>
          <p:cNvSpPr/>
          <p:nvPr/>
        </p:nvSpPr>
        <p:spPr>
          <a:xfrm rot="2826998">
            <a:off x="7509485" y="4918687"/>
            <a:ext cx="571504" cy="57150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sp>
        <p:nvSpPr>
          <p:cNvPr id="24" name="Right Arrow 23"/>
          <p:cNvSpPr/>
          <p:nvPr/>
        </p:nvSpPr>
        <p:spPr>
          <a:xfrm>
            <a:off x="6286512" y="1643049"/>
            <a:ext cx="500066" cy="5000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i-FI"/>
          </a:p>
        </p:txBody>
      </p:sp>
      <p:sp>
        <p:nvSpPr>
          <p:cNvPr id="25" name="Left Arrow 24"/>
          <p:cNvSpPr/>
          <p:nvPr/>
        </p:nvSpPr>
        <p:spPr>
          <a:xfrm rot="19350830">
            <a:off x="4991691" y="4915491"/>
            <a:ext cx="571504" cy="5715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6" name="TextBox 25"/>
          <p:cNvSpPr txBox="1"/>
          <p:nvPr/>
        </p:nvSpPr>
        <p:spPr>
          <a:xfrm>
            <a:off x="8458200" y="4419600"/>
            <a:ext cx="3048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7" name="TextBox 26"/>
          <p:cNvSpPr txBox="1"/>
          <p:nvPr/>
        </p:nvSpPr>
        <p:spPr>
          <a:xfrm>
            <a:off x="8382000" y="4114800"/>
            <a:ext cx="4572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8" name="TextBox 27"/>
          <p:cNvSpPr txBox="1"/>
          <p:nvPr/>
        </p:nvSpPr>
        <p:spPr>
          <a:xfrm>
            <a:off x="8382000" y="4724400"/>
            <a:ext cx="457200" cy="338554"/>
          </a:xfrm>
          <a:prstGeom prst="rect">
            <a:avLst/>
          </a:prstGeom>
          <a:noFill/>
        </p:spPr>
        <p:txBody>
          <a:bodyPr wrap="square" rtlCol="0">
            <a:spAutoFit/>
          </a:bodyPr>
          <a:lstStyle/>
          <a:p>
            <a:pPr algn="ctr"/>
            <a:r>
              <a:rPr lang="fi-FI" sz="1600" dirty="0" smtClean="0">
                <a:latin typeface="+mn-lt"/>
              </a:rPr>
              <a:t>x</a:t>
            </a:r>
            <a:endParaRPr lang="fi-FI" sz="1600" dirty="0">
              <a:latin typeface="+mn-lt"/>
            </a:endParaRPr>
          </a:p>
        </p:txBody>
      </p:sp>
      <p:grpSp>
        <p:nvGrpSpPr>
          <p:cNvPr id="15" name="Group 28"/>
          <p:cNvGrpSpPr/>
          <p:nvPr/>
        </p:nvGrpSpPr>
        <p:grpSpPr>
          <a:xfrm>
            <a:off x="1828800" y="4797153"/>
            <a:ext cx="3124200" cy="2104379"/>
            <a:chOff x="4648200" y="1436969"/>
            <a:chExt cx="4114800" cy="4261883"/>
          </a:xfrm>
        </p:grpSpPr>
        <p:sp>
          <p:nvSpPr>
            <p:cNvPr id="30" name="TextBox 29"/>
            <p:cNvSpPr txBox="1"/>
            <p:nvPr/>
          </p:nvSpPr>
          <p:spPr>
            <a:xfrm>
              <a:off x="4648200" y="1436969"/>
              <a:ext cx="4038599" cy="1059648"/>
            </a:xfrm>
            <a:prstGeom prst="rect">
              <a:avLst/>
            </a:prstGeom>
            <a:noFill/>
          </p:spPr>
          <p:txBody>
            <a:bodyPr wrap="square" rtlCol="0">
              <a:spAutoFit/>
            </a:bodyPr>
            <a:lstStyle/>
            <a:p>
              <a:pPr algn="ctr"/>
              <a:r>
                <a:rPr lang="fi-FI" sz="1400" b="1" dirty="0" smtClean="0">
                  <a:latin typeface="+mn-lt"/>
                </a:rPr>
                <a:t>Charter backlog of the future testing</a:t>
              </a:r>
              <a:endParaRPr lang="fi-FI" sz="1400" b="1" dirty="0">
                <a:latin typeface="+mn-lt"/>
              </a:endParaRPr>
            </a:p>
          </p:txBody>
        </p:sp>
        <p:sp>
          <p:nvSpPr>
            <p:cNvPr id="31" name="Rectangle 30"/>
            <p:cNvSpPr/>
            <p:nvPr/>
          </p:nvSpPr>
          <p:spPr>
            <a:xfrm>
              <a:off x="6248400" y="2590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2" name="Rectangle 31"/>
            <p:cNvSpPr/>
            <p:nvPr/>
          </p:nvSpPr>
          <p:spPr>
            <a:xfrm>
              <a:off x="6248400" y="2743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3" name="Rectangle 32"/>
            <p:cNvSpPr/>
            <p:nvPr/>
          </p:nvSpPr>
          <p:spPr>
            <a:xfrm>
              <a:off x="6248400" y="2895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4" name="Rectangle 33"/>
            <p:cNvSpPr/>
            <p:nvPr/>
          </p:nvSpPr>
          <p:spPr>
            <a:xfrm>
              <a:off x="6248400" y="30479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5" name="Rectangle 34"/>
            <p:cNvSpPr/>
            <p:nvPr/>
          </p:nvSpPr>
          <p:spPr>
            <a:xfrm>
              <a:off x="6248400" y="32003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6" name="Rectangle 35"/>
            <p:cNvSpPr/>
            <p:nvPr/>
          </p:nvSpPr>
          <p:spPr>
            <a:xfrm>
              <a:off x="6248400" y="3352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7" name="Rectangle 36"/>
            <p:cNvSpPr/>
            <p:nvPr/>
          </p:nvSpPr>
          <p:spPr>
            <a:xfrm>
              <a:off x="6248400" y="3505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8" name="Rectangle 37"/>
            <p:cNvSpPr/>
            <p:nvPr/>
          </p:nvSpPr>
          <p:spPr>
            <a:xfrm>
              <a:off x="6248400" y="3657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9" name="Rectangle 38"/>
            <p:cNvSpPr/>
            <p:nvPr/>
          </p:nvSpPr>
          <p:spPr>
            <a:xfrm>
              <a:off x="6248400" y="3810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0" name="Rectangle 39"/>
            <p:cNvSpPr/>
            <p:nvPr/>
          </p:nvSpPr>
          <p:spPr>
            <a:xfrm>
              <a:off x="6248400" y="3962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1" name="Rectangle 40"/>
            <p:cNvSpPr/>
            <p:nvPr/>
          </p:nvSpPr>
          <p:spPr>
            <a:xfrm>
              <a:off x="6248400" y="4114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2" name="Rectangle 41"/>
            <p:cNvSpPr/>
            <p:nvPr/>
          </p:nvSpPr>
          <p:spPr>
            <a:xfrm>
              <a:off x="6248400" y="4267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3" name="Rectangle 42"/>
            <p:cNvSpPr/>
            <p:nvPr/>
          </p:nvSpPr>
          <p:spPr>
            <a:xfrm>
              <a:off x="6248400" y="4419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4" name="Rectangle 43"/>
            <p:cNvSpPr/>
            <p:nvPr/>
          </p:nvSpPr>
          <p:spPr>
            <a:xfrm>
              <a:off x="6248400" y="4572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5" name="Rectangle 44"/>
            <p:cNvSpPr/>
            <p:nvPr/>
          </p:nvSpPr>
          <p:spPr>
            <a:xfrm>
              <a:off x="6248400" y="4800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6" name="Rectangle 45"/>
            <p:cNvSpPr/>
            <p:nvPr/>
          </p:nvSpPr>
          <p:spPr>
            <a:xfrm>
              <a:off x="6248400" y="4953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7" name="Rectangle 46"/>
            <p:cNvSpPr/>
            <p:nvPr/>
          </p:nvSpPr>
          <p:spPr>
            <a:xfrm>
              <a:off x="6248400" y="5105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8" name="Rectangle 47"/>
            <p:cNvSpPr/>
            <p:nvPr/>
          </p:nvSpPr>
          <p:spPr>
            <a:xfrm>
              <a:off x="6248400" y="5257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cxnSp>
          <p:nvCxnSpPr>
            <p:cNvPr id="49" name="Straight Connector 48"/>
            <p:cNvCxnSpPr/>
            <p:nvPr/>
          </p:nvCxnSpPr>
          <p:spPr>
            <a:xfrm>
              <a:off x="5334000" y="4724400"/>
              <a:ext cx="3429000" cy="0"/>
            </a:xfrm>
            <a:prstGeom prst="line">
              <a:avLst/>
            </a:prstGeom>
          </p:spPr>
          <p:style>
            <a:lnRef idx="3">
              <a:schemeClr val="accent3"/>
            </a:lnRef>
            <a:fillRef idx="0">
              <a:schemeClr val="accent3"/>
            </a:fillRef>
            <a:effectRef idx="2">
              <a:schemeClr val="accent3"/>
            </a:effectRef>
            <a:fontRef idx="minor">
              <a:schemeClr val="tx1"/>
            </a:fontRef>
          </p:style>
        </p:cxnSp>
        <p:sp>
          <p:nvSpPr>
            <p:cNvPr id="50" name="TextBox 49"/>
            <p:cNvSpPr txBox="1"/>
            <p:nvPr/>
          </p:nvSpPr>
          <p:spPr>
            <a:xfrm>
              <a:off x="4863443" y="4763867"/>
              <a:ext cx="1384958" cy="934985"/>
            </a:xfrm>
            <a:prstGeom prst="rect">
              <a:avLst/>
            </a:prstGeom>
            <a:noFill/>
          </p:spPr>
          <p:txBody>
            <a:bodyPr wrap="square" rtlCol="0">
              <a:spAutoFit/>
            </a:bodyPr>
            <a:lstStyle/>
            <a:p>
              <a:pPr algn="ctr"/>
              <a:r>
                <a:rPr lang="fi-FI" sz="1200" dirty="0" smtClean="0">
                  <a:latin typeface="+mn-lt"/>
                </a:rPr>
                <a:t>Out of budget</a:t>
              </a:r>
              <a:endParaRPr lang="fi-FI" sz="1200" dirty="0">
                <a:latin typeface="+mn-lt"/>
              </a:endParaRPr>
            </a:p>
          </p:txBody>
        </p:sp>
        <p:sp>
          <p:nvSpPr>
            <p:cNvPr id="51" name="TextBox 50"/>
            <p:cNvSpPr txBox="1"/>
            <p:nvPr/>
          </p:nvSpPr>
          <p:spPr>
            <a:xfrm>
              <a:off x="4648200" y="2438402"/>
              <a:ext cx="1371600" cy="934985"/>
            </a:xfrm>
            <a:prstGeom prst="rect">
              <a:avLst/>
            </a:prstGeom>
            <a:noFill/>
          </p:spPr>
          <p:txBody>
            <a:bodyPr wrap="square" rtlCol="0">
              <a:spAutoFit/>
            </a:bodyPr>
            <a:lstStyle/>
            <a:p>
              <a:pPr algn="ctr"/>
              <a:r>
                <a:rPr lang="fi-FI" sz="1200" dirty="0" smtClean="0">
                  <a:latin typeface="+mn-lt"/>
                </a:rPr>
                <a:t>Next in importance!</a:t>
              </a:r>
              <a:endParaRPr lang="fi-FI" sz="1200" dirty="0">
                <a:latin typeface="+mn-lt"/>
              </a:endParaRPr>
            </a:p>
          </p:txBody>
        </p:sp>
        <p:cxnSp>
          <p:nvCxnSpPr>
            <p:cNvPr id="52" name="Straight Arrow Connector 51"/>
            <p:cNvCxnSpPr/>
            <p:nvPr/>
          </p:nvCxnSpPr>
          <p:spPr>
            <a:xfrm>
              <a:off x="5791200" y="2590800"/>
              <a:ext cx="3810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16" name="Group 61"/>
          <p:cNvGrpSpPr/>
          <p:nvPr/>
        </p:nvGrpSpPr>
        <p:grpSpPr>
          <a:xfrm>
            <a:off x="3448" y="4419613"/>
            <a:ext cx="3200400" cy="1526973"/>
            <a:chOff x="3432448" y="5254823"/>
            <a:chExt cx="3200400" cy="1526973"/>
          </a:xfrm>
        </p:grpSpPr>
        <p:grpSp>
          <p:nvGrpSpPr>
            <p:cNvPr id="17" name="Group 52"/>
            <p:cNvGrpSpPr/>
            <p:nvPr/>
          </p:nvGrpSpPr>
          <p:grpSpPr>
            <a:xfrm>
              <a:off x="3733800" y="5638797"/>
              <a:ext cx="1524000" cy="1142999"/>
              <a:chOff x="457200" y="4038600"/>
              <a:chExt cx="1981200" cy="1524000"/>
            </a:xfrm>
          </p:grpSpPr>
          <p:sp>
            <p:nvSpPr>
              <p:cNvPr id="54" name="Rectangle 53"/>
              <p:cNvSpPr/>
              <p:nvPr/>
            </p:nvSpPr>
            <p:spPr>
              <a:xfrm>
                <a:off x="914400" y="40386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5" name="Rectangle 54"/>
              <p:cNvSpPr/>
              <p:nvPr/>
            </p:nvSpPr>
            <p:spPr>
              <a:xfrm>
                <a:off x="762000" y="41910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6" name="Rectangle 55"/>
              <p:cNvSpPr/>
              <p:nvPr/>
            </p:nvSpPr>
            <p:spPr>
              <a:xfrm>
                <a:off x="609600" y="43434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7" name="Rectangle 56"/>
              <p:cNvSpPr/>
              <p:nvPr/>
            </p:nvSpPr>
            <p:spPr>
              <a:xfrm>
                <a:off x="457200" y="44958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8" name="Rectangle 57"/>
              <p:cNvSpPr/>
              <p:nvPr/>
            </p:nvSpPr>
            <p:spPr>
              <a:xfrm>
                <a:off x="533400" y="4724400"/>
                <a:ext cx="1295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400"/>
              </a:p>
            </p:txBody>
          </p:sp>
          <p:sp>
            <p:nvSpPr>
              <p:cNvPr id="59" name="TextBox 58"/>
              <p:cNvSpPr txBox="1"/>
              <p:nvPr/>
            </p:nvSpPr>
            <p:spPr>
              <a:xfrm>
                <a:off x="685800" y="4800601"/>
                <a:ext cx="1480734" cy="369332"/>
              </a:xfrm>
              <a:prstGeom prst="rect">
                <a:avLst/>
              </a:prstGeom>
              <a:noFill/>
            </p:spPr>
            <p:txBody>
              <a:bodyPr wrap="square" rtlCol="0">
                <a:spAutoFit/>
              </a:bodyPr>
              <a:lstStyle/>
              <a:p>
                <a:r>
                  <a:rPr lang="fi-FI" sz="1200" dirty="0" smtClean="0">
                    <a:latin typeface="+mn-lt"/>
                  </a:rPr>
                  <a:t>#, ?, x, +</a:t>
                </a:r>
                <a:endParaRPr lang="fi-FI" sz="1200" dirty="0">
                  <a:latin typeface="+mn-lt"/>
                </a:endParaRPr>
              </a:p>
            </p:txBody>
          </p:sp>
          <p:sp>
            <p:nvSpPr>
              <p:cNvPr id="60" name="TextBox 59"/>
              <p:cNvSpPr txBox="1"/>
              <p:nvPr/>
            </p:nvSpPr>
            <p:spPr>
              <a:xfrm>
                <a:off x="685800" y="5105405"/>
                <a:ext cx="1480734" cy="369332"/>
              </a:xfrm>
              <a:prstGeom prst="rect">
                <a:avLst/>
              </a:prstGeom>
              <a:noFill/>
            </p:spPr>
            <p:txBody>
              <a:bodyPr wrap="square" rtlCol="0">
                <a:spAutoFit/>
              </a:bodyPr>
              <a:lstStyle/>
              <a:p>
                <a:r>
                  <a:rPr lang="fi-FI" sz="1200" dirty="0" smtClean="0">
                    <a:latin typeface="+mn-lt"/>
                  </a:rPr>
                  <a:t>20:20:60</a:t>
                </a:r>
                <a:endParaRPr lang="fi-FI" sz="1400" dirty="0">
                  <a:latin typeface="+mn-lt"/>
                </a:endParaRPr>
              </a:p>
            </p:txBody>
          </p:sp>
        </p:grpSp>
        <p:sp>
          <p:nvSpPr>
            <p:cNvPr id="61" name="TextBox 60"/>
            <p:cNvSpPr txBox="1"/>
            <p:nvPr/>
          </p:nvSpPr>
          <p:spPr>
            <a:xfrm>
              <a:off x="3432448" y="5254823"/>
              <a:ext cx="3200400" cy="307777"/>
            </a:xfrm>
            <a:prstGeom prst="rect">
              <a:avLst/>
            </a:prstGeom>
            <a:noFill/>
          </p:spPr>
          <p:txBody>
            <a:bodyPr wrap="square" rtlCol="0">
              <a:spAutoFit/>
            </a:bodyPr>
            <a:lstStyle/>
            <a:p>
              <a:pPr algn="ctr"/>
              <a:r>
                <a:rPr lang="fi-FI" sz="1400" b="1" dirty="0" smtClean="0">
                  <a:latin typeface="+mn-lt"/>
                </a:rPr>
                <a:t>Session sheets of the past testing</a:t>
              </a:r>
              <a:endParaRPr lang="fi-FI" sz="1400" b="1" dirty="0">
                <a:latin typeface="+mn-lt"/>
              </a:endParaRPr>
            </a:p>
          </p:txBody>
        </p:sp>
      </p:grpSp>
      <p:sp>
        <p:nvSpPr>
          <p:cNvPr id="63" name="Cloud 62"/>
          <p:cNvSpPr/>
          <p:nvPr/>
        </p:nvSpPr>
        <p:spPr>
          <a:xfrm>
            <a:off x="5181600" y="5638800"/>
            <a:ext cx="2126704" cy="838200"/>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i-FI" dirty="0" smtClean="0"/>
              <a:t>Idea of exploration</a:t>
            </a:r>
            <a:endParaRPr lang="fi-FI" dirty="0"/>
          </a:p>
        </p:txBody>
      </p:sp>
      <p:cxnSp>
        <p:nvCxnSpPr>
          <p:cNvPr id="64" name="Straight Arrow Connector 63"/>
          <p:cNvCxnSpPr/>
          <p:nvPr/>
        </p:nvCxnSpPr>
        <p:spPr>
          <a:xfrm rot="10800000">
            <a:off x="4953000" y="5410200"/>
            <a:ext cx="3810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5" name="Straight Arrow Connector 64"/>
          <p:cNvCxnSpPr/>
          <p:nvPr/>
        </p:nvCxnSpPr>
        <p:spPr>
          <a:xfrm rot="10800000" flipV="1">
            <a:off x="4953000" y="6477000"/>
            <a:ext cx="381000" cy="152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8" name="Rounded Rectangle 67"/>
          <p:cNvSpPr/>
          <p:nvPr/>
        </p:nvSpPr>
        <p:spPr>
          <a:xfrm>
            <a:off x="76200" y="3810000"/>
            <a:ext cx="1399456"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dirty="0" smtClean="0"/>
              <a:t>Metrics summary</a:t>
            </a:r>
            <a:endParaRPr lang="fi-FI" dirty="0"/>
          </a:p>
        </p:txBody>
      </p:sp>
      <p:sp>
        <p:nvSpPr>
          <p:cNvPr id="66" name="Cloud Callout 65"/>
          <p:cNvSpPr/>
          <p:nvPr/>
        </p:nvSpPr>
        <p:spPr>
          <a:xfrm>
            <a:off x="63096" y="304800"/>
            <a:ext cx="1399456" cy="838200"/>
          </a:xfrm>
          <a:prstGeom prst="cloudCallout">
            <a:avLst>
              <a:gd name="adj1" fmla="val -29041"/>
              <a:gd name="adj2" fmla="val 9548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sz="1400" dirty="0" smtClean="0"/>
              <a:t>Coaching</a:t>
            </a:r>
            <a:endParaRPr lang="fi-FI" sz="1400" dirty="0"/>
          </a:p>
        </p:txBody>
      </p:sp>
      <p:sp>
        <p:nvSpPr>
          <p:cNvPr id="67" name="Slide Number Placeholder 66"/>
          <p:cNvSpPr>
            <a:spLocks noGrp="1"/>
          </p:cNvSpPr>
          <p:nvPr>
            <p:ph type="sldNum" sz="quarter" idx="12"/>
          </p:nvPr>
        </p:nvSpPr>
        <p:spPr/>
        <p:txBody>
          <a:bodyPr/>
          <a:lstStyle/>
          <a:p>
            <a:fld id="{B6F15528-21DE-4FAA-801E-634DDDAF4B2B}" type="slidenum">
              <a:rPr lang="en-US" smtClean="0"/>
              <a:pPr/>
              <a:t>4</a:t>
            </a:fld>
            <a:endParaRPr lang="en-US"/>
          </a:p>
        </p:txBody>
      </p:sp>
      <p:sp>
        <p:nvSpPr>
          <p:cNvPr id="70" name="Folded Corner 69"/>
          <p:cNvSpPr/>
          <p:nvPr/>
        </p:nvSpPr>
        <p:spPr>
          <a:xfrm>
            <a:off x="323528" y="6021288"/>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600" dirty="0" smtClean="0"/>
              <a:t>Playbooks</a:t>
            </a:r>
            <a:endParaRPr lang="fi-FI" dirty="0"/>
          </a:p>
        </p:txBody>
      </p:sp>
      <p:sp>
        <p:nvSpPr>
          <p:cNvPr id="69" name="Folded Corner 69"/>
          <p:cNvSpPr/>
          <p:nvPr/>
        </p:nvSpPr>
        <p:spPr>
          <a:xfrm>
            <a:off x="323528" y="6453336"/>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200" dirty="0" err="1" smtClean="0"/>
              <a:t>Coverage</a:t>
            </a:r>
            <a:r>
              <a:rPr lang="fi-FI" sz="1200" dirty="0" smtClean="0"/>
              <a:t> </a:t>
            </a:r>
            <a:r>
              <a:rPr lang="fi-FI" sz="1200" dirty="0" err="1" smtClean="0"/>
              <a:t>outlines</a:t>
            </a:r>
            <a:endParaRPr lang="fi-FI" sz="1200" dirty="0"/>
          </a:p>
        </p:txBody>
      </p:sp>
    </p:spTree>
    <p:extLst>
      <p:ext uri="{BB962C8B-B14F-4D97-AF65-F5344CB8AC3E}">
        <p14:creationId xmlns:p14="http://schemas.microsoft.com/office/powerpoint/2010/main" val="22835746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7-27 at 21.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0"/>
            <a:ext cx="8562703" cy="6858000"/>
          </a:xfrm>
          <a:prstGeom prst="rect">
            <a:avLst/>
          </a:prstGeom>
        </p:spPr>
      </p:pic>
    </p:spTree>
    <p:extLst>
      <p:ext uri="{BB962C8B-B14F-4D97-AF65-F5344CB8AC3E}">
        <p14:creationId xmlns:p14="http://schemas.microsoft.com/office/powerpoint/2010/main" val="200587043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Approvers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70000" lnSpcReduction="20000"/>
          </a:bodyPr>
          <a:lstStyle/>
          <a:p>
            <a:r>
              <a:rPr lang="fi-FI" dirty="0" err="1" smtClean="0"/>
              <a:t>Formatting</a:t>
            </a:r>
            <a:endParaRPr lang="fi-FI" dirty="0" smtClean="0"/>
          </a:p>
          <a:p>
            <a:r>
              <a:rPr lang="fi-FI" dirty="0" err="1" smtClean="0"/>
              <a:t>Sorting</a:t>
            </a:r>
            <a:endParaRPr lang="fi-FI" dirty="0" smtClean="0"/>
          </a:p>
          <a:p>
            <a:r>
              <a:rPr lang="fi-FI" dirty="0" err="1" smtClean="0"/>
              <a:t>File</a:t>
            </a:r>
            <a:r>
              <a:rPr lang="fi-FI" dirty="0" smtClean="0"/>
              <a:t> </a:t>
            </a:r>
            <a:r>
              <a:rPr lang="fi-FI" dirty="0" err="1" smtClean="0"/>
              <a:t>Extensions</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Serialization</a:t>
            </a:r>
            <a:r>
              <a:rPr lang="fi-FI" dirty="0" smtClean="0"/>
              <a:t> (</a:t>
            </a:r>
            <a:r>
              <a:rPr lang="fi-FI" dirty="0" err="1" smtClean="0"/>
              <a:t>saving</a:t>
            </a:r>
            <a:r>
              <a:rPr lang="fi-FI" dirty="0" smtClean="0"/>
              <a:t> to a </a:t>
            </a:r>
            <a:r>
              <a:rPr lang="fi-FI" dirty="0" err="1" smtClean="0"/>
              <a:t>file</a:t>
            </a:r>
            <a:r>
              <a:rPr lang="fi-FI" dirty="0" smtClean="0"/>
              <a:t>)</a:t>
            </a:r>
          </a:p>
          <a:p>
            <a:r>
              <a:rPr lang="fi-FI" dirty="0" err="1" smtClean="0"/>
              <a:t>Mocking</a:t>
            </a:r>
            <a:endParaRPr lang="fi-FI" dirty="0" smtClean="0"/>
          </a:p>
          <a:p>
            <a:r>
              <a:rPr lang="fi-FI" dirty="0" err="1" smtClean="0"/>
              <a:t>Proxying</a:t>
            </a:r>
            <a:endParaRPr lang="fi-FI" dirty="0" smtClean="0"/>
          </a:p>
          <a:p>
            <a:r>
              <a:rPr lang="fi-FI" dirty="0" err="1" smtClean="0"/>
              <a:t>Rendering</a:t>
            </a:r>
            <a:endParaRPr lang="fi-FI" dirty="0" smtClean="0"/>
          </a:p>
          <a:p>
            <a:r>
              <a:rPr lang="fi-FI" dirty="0" err="1" smtClean="0"/>
              <a:t>Execution</a:t>
            </a:r>
            <a:r>
              <a:rPr lang="fi-FI" dirty="0" smtClean="0"/>
              <a:t> (</a:t>
            </a:r>
            <a:r>
              <a:rPr lang="fi-FI" dirty="0" err="1" smtClean="0"/>
              <a:t>e.g</a:t>
            </a:r>
            <a:r>
              <a:rPr lang="fi-FI" dirty="0" smtClean="0"/>
              <a:t>. </a:t>
            </a:r>
            <a:r>
              <a:rPr lang="fi-FI" dirty="0" err="1" smtClean="0"/>
              <a:t>retrieve</a:t>
            </a:r>
            <a:r>
              <a:rPr lang="fi-FI" dirty="0" smtClean="0"/>
              <a:t> the URL)</a:t>
            </a:r>
          </a:p>
          <a:p>
            <a:r>
              <a:rPr lang="fi-FI" dirty="0" err="1" smtClean="0"/>
              <a:t>Aggregating</a:t>
            </a:r>
            <a:r>
              <a:rPr lang="fi-FI" dirty="0" smtClean="0"/>
              <a:t> </a:t>
            </a:r>
            <a:r>
              <a:rPr lang="fi-FI" dirty="0" err="1" smtClean="0"/>
              <a:t>test</a:t>
            </a:r>
            <a:r>
              <a:rPr lang="fi-FI" dirty="0" smtClean="0"/>
              <a:t> </a:t>
            </a:r>
            <a:r>
              <a:rPr lang="fi-FI" dirty="0" err="1" smtClean="0"/>
              <a:t>cases</a:t>
            </a:r>
            <a:endParaRPr lang="fi-FI" dirty="0" smtClean="0"/>
          </a:p>
          <a:p>
            <a:r>
              <a:rPr lang="fi-FI" dirty="0" err="1" smtClean="0"/>
              <a:t>File</a:t>
            </a:r>
            <a:r>
              <a:rPr lang="fi-FI" dirty="0" smtClean="0"/>
              <a:t> </a:t>
            </a:r>
            <a:r>
              <a:rPr lang="fi-FI" dirty="0" err="1" smtClean="0"/>
              <a:t>naming</a:t>
            </a:r>
            <a:endParaRPr lang="fi-FI" dirty="0" smtClean="0"/>
          </a:p>
          <a:p>
            <a:r>
              <a:rPr lang="fi-FI" dirty="0" smtClean="0"/>
              <a:t>PRINCIPLE: ”</a:t>
            </a:r>
            <a:r>
              <a:rPr lang="fi-FI" dirty="0" err="1" smtClean="0"/>
              <a:t>Every</a:t>
            </a:r>
            <a:r>
              <a:rPr lang="fi-FI" dirty="0" smtClean="0"/>
              <a:t> </a:t>
            </a:r>
            <a:r>
              <a:rPr lang="fi-FI" dirty="0" err="1" smtClean="0"/>
              <a:t>time</a:t>
            </a:r>
            <a:r>
              <a:rPr lang="fi-FI" dirty="0" smtClean="0"/>
              <a:t> </a:t>
            </a:r>
            <a:r>
              <a:rPr lang="fi-FI" dirty="0" err="1" smtClean="0"/>
              <a:t>you</a:t>
            </a:r>
            <a:r>
              <a:rPr lang="fi-FI" dirty="0" smtClean="0"/>
              <a:t> </a:t>
            </a:r>
            <a:r>
              <a:rPr lang="fi-FI" dirty="0" err="1" smtClean="0"/>
              <a:t>handle</a:t>
            </a:r>
            <a:r>
              <a:rPr lang="fi-FI" dirty="0" smtClean="0"/>
              <a:t> </a:t>
            </a:r>
            <a:r>
              <a:rPr lang="fi-FI" dirty="0" err="1" smtClean="0"/>
              <a:t>this</a:t>
            </a:r>
            <a:r>
              <a:rPr lang="fi-FI" dirty="0" smtClean="0"/>
              <a:t> </a:t>
            </a:r>
            <a:r>
              <a:rPr lang="fi-FI" dirty="0" err="1" smtClean="0"/>
              <a:t>type</a:t>
            </a:r>
            <a:r>
              <a:rPr lang="fi-FI" dirty="0" smtClean="0"/>
              <a:t> of </a:t>
            </a:r>
            <a:r>
              <a:rPr lang="fi-FI" dirty="0" err="1" smtClean="0"/>
              <a:t>object</a:t>
            </a:r>
            <a:r>
              <a:rPr lang="fi-FI" dirty="0" smtClean="0"/>
              <a:t>, </a:t>
            </a:r>
            <a:r>
              <a:rPr lang="fi-FI" dirty="0" err="1" smtClean="0"/>
              <a:t>you</a:t>
            </a:r>
            <a:r>
              <a:rPr lang="fi-FI" dirty="0" smtClean="0"/>
              <a:t> </a:t>
            </a:r>
            <a:r>
              <a:rPr lang="fi-FI" dirty="0" err="1" smtClean="0"/>
              <a:t>do</a:t>
            </a:r>
            <a:r>
              <a:rPr lang="fi-FI" dirty="0" smtClean="0"/>
              <a:t> </a:t>
            </a:r>
            <a:r>
              <a:rPr lang="fi-FI" dirty="0" err="1" smtClean="0"/>
              <a:t>these</a:t>
            </a:r>
            <a:r>
              <a:rPr lang="fi-FI" dirty="0" smtClean="0"/>
              <a:t> </a:t>
            </a:r>
            <a:r>
              <a:rPr lang="fi-FI" dirty="0" err="1" smtClean="0"/>
              <a:t>things</a:t>
            </a:r>
            <a:r>
              <a:rPr lang="fi-FI" dirty="0" smtClean="0"/>
              <a:t> to it.”</a:t>
            </a:r>
          </a:p>
        </p:txBody>
      </p:sp>
      <p:sp>
        <p:nvSpPr>
          <p:cNvPr id="4" name="Tekstikehys 3"/>
          <p:cNvSpPr txBox="1"/>
          <p:nvPr/>
        </p:nvSpPr>
        <p:spPr>
          <a:xfrm>
            <a:off x="3928884" y="1325880"/>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3864430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Reporters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92500" lnSpcReduction="20000"/>
          </a:bodyPr>
          <a:lstStyle/>
          <a:p>
            <a:r>
              <a:rPr lang="fi-FI" dirty="0" err="1" smtClean="0"/>
              <a:t>Waiting</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Execution</a:t>
            </a:r>
            <a:endParaRPr lang="fi-FI" dirty="0" smtClean="0"/>
          </a:p>
          <a:p>
            <a:r>
              <a:rPr lang="fi-FI" dirty="0" err="1" smtClean="0"/>
              <a:t>Launching</a:t>
            </a:r>
            <a:endParaRPr lang="fi-FI" dirty="0" smtClean="0"/>
          </a:p>
          <a:p>
            <a:r>
              <a:rPr lang="fi-FI" dirty="0" err="1" smtClean="0"/>
              <a:t>Serialization</a:t>
            </a:r>
            <a:endParaRPr lang="fi-FI" dirty="0" smtClean="0"/>
          </a:p>
          <a:p>
            <a:r>
              <a:rPr lang="fi-FI" dirty="0" err="1" smtClean="0"/>
              <a:t>Decompilation</a:t>
            </a:r>
            <a:endParaRPr lang="fi-FI" dirty="0" smtClean="0"/>
          </a:p>
          <a:p>
            <a:r>
              <a:rPr lang="fi-FI" dirty="0" err="1" smtClean="0"/>
              <a:t>Chain</a:t>
            </a:r>
            <a:r>
              <a:rPr lang="fi-FI" dirty="0" smtClean="0"/>
              <a:t> of </a:t>
            </a:r>
            <a:r>
              <a:rPr lang="fi-FI" dirty="0" err="1" smtClean="0"/>
              <a:t>responsibility</a:t>
            </a:r>
            <a:endParaRPr lang="fi-FI" dirty="0" smtClean="0"/>
          </a:p>
          <a:p>
            <a:r>
              <a:rPr lang="fi-FI" dirty="0" err="1" smtClean="0"/>
              <a:t>Creating</a:t>
            </a:r>
            <a:r>
              <a:rPr lang="fi-FI" dirty="0" smtClean="0"/>
              <a:t> </a:t>
            </a:r>
            <a:r>
              <a:rPr lang="fi-FI" dirty="0" err="1" smtClean="0"/>
              <a:t>Approved</a:t>
            </a:r>
            <a:r>
              <a:rPr lang="fi-FI" dirty="0" smtClean="0"/>
              <a:t> </a:t>
            </a:r>
            <a:r>
              <a:rPr lang="fi-FI" dirty="0" err="1" smtClean="0"/>
              <a:t>file</a:t>
            </a:r>
            <a:endParaRPr lang="fi-FI" dirty="0" smtClean="0"/>
          </a:p>
          <a:p>
            <a:r>
              <a:rPr lang="fi-FI" dirty="0" err="1" smtClean="0"/>
              <a:t>Environmental</a:t>
            </a:r>
            <a:r>
              <a:rPr lang="fi-FI" dirty="0" smtClean="0"/>
              <a:t> </a:t>
            </a:r>
            <a:r>
              <a:rPr lang="fi-FI" dirty="0" err="1" smtClean="0"/>
              <a:t>awareness</a:t>
            </a:r>
            <a:endParaRPr lang="fi-FI" dirty="0" smtClean="0"/>
          </a:p>
        </p:txBody>
      </p:sp>
      <p:sp>
        <p:nvSpPr>
          <p:cNvPr id="4" name="Tekstikehys 3"/>
          <p:cNvSpPr txBox="1"/>
          <p:nvPr/>
        </p:nvSpPr>
        <p:spPr>
          <a:xfrm>
            <a:off x="3867924" y="1369367"/>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2079361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endParaRPr lang="fi-FI"/>
          </a:p>
        </p:txBody>
      </p:sp>
      <p:sp>
        <p:nvSpPr>
          <p:cNvPr id="3" name="Sisällön paikkamerkki 2"/>
          <p:cNvSpPr>
            <a:spLocks noGrp="1"/>
          </p:cNvSpPr>
          <p:nvPr>
            <p:ph idx="1"/>
          </p:nvPr>
        </p:nvSpPr>
        <p:spPr/>
        <p:txBody>
          <a:bodyPr/>
          <a:lstStyle/>
          <a:p>
            <a:endParaRPr lang="fi-FI"/>
          </a:p>
        </p:txBody>
      </p:sp>
      <p:pic>
        <p:nvPicPr>
          <p:cNvPr id="4" name="Kuva 3" descr="IMG_0209.PNG"/>
          <p:cNvPicPr>
            <a:picLocks noChangeAspect="1"/>
          </p:cNvPicPr>
          <p:nvPr/>
        </p:nvPicPr>
        <p:blipFill>
          <a:blip r:embed="rId2"/>
          <a:stretch>
            <a:fillRect/>
          </a:stretch>
        </p:blipFill>
        <p:spPr>
          <a:xfrm>
            <a:off x="0" y="0"/>
            <a:ext cx="9144000" cy="6858000"/>
          </a:xfrm>
          <a:prstGeom prst="rect">
            <a:avLst/>
          </a:prstGeom>
        </p:spPr>
      </p:pic>
      <p:sp>
        <p:nvSpPr>
          <p:cNvPr id="5" name="Tekstikehys 4"/>
          <p:cNvSpPr txBox="1"/>
          <p:nvPr/>
        </p:nvSpPr>
        <p:spPr>
          <a:xfrm>
            <a:off x="2690968" y="6200305"/>
            <a:ext cx="5113516" cy="461665"/>
          </a:xfrm>
          <a:prstGeom prst="rect">
            <a:avLst/>
          </a:prstGeom>
          <a:noFill/>
        </p:spPr>
        <p:txBody>
          <a:bodyPr wrap="none" rtlCol="0">
            <a:spAutoFit/>
          </a:bodyPr>
          <a:lstStyle/>
          <a:p>
            <a:r>
              <a:rPr lang="fi-FI" sz="2400" b="1" dirty="0" smtClean="0">
                <a:solidFill>
                  <a:schemeClr val="accent2"/>
                </a:solidFill>
              </a:rPr>
              <a:t>I LEARNED ABOUT THE ENVIRONMENT</a:t>
            </a:r>
            <a:endParaRPr lang="fi-FI" sz="2400" b="1" dirty="0">
              <a:solidFill>
                <a:schemeClr val="accent2"/>
              </a:solidFill>
            </a:endParaRPr>
          </a:p>
        </p:txBody>
      </p:sp>
    </p:spTree>
    <p:extLst>
      <p:ext uri="{BB962C8B-B14F-4D97-AF65-F5344CB8AC3E}">
        <p14:creationId xmlns:p14="http://schemas.microsoft.com/office/powerpoint/2010/main" val="22449547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7-27 at 21.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0"/>
            <a:ext cx="8562703" cy="6858000"/>
          </a:xfrm>
          <a:prstGeom prst="rect">
            <a:avLst/>
          </a:prstGeom>
        </p:spPr>
      </p:pic>
    </p:spTree>
    <p:extLst>
      <p:ext uri="{BB962C8B-B14F-4D97-AF65-F5344CB8AC3E}">
        <p14:creationId xmlns:p14="http://schemas.microsoft.com/office/powerpoint/2010/main" val="275860518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442009"/>
            <a:ext cx="7772400" cy="1362075"/>
          </a:xfrm>
        </p:spPr>
        <p:txBody>
          <a:bodyPr>
            <a:noAutofit/>
          </a:bodyPr>
          <a:lstStyle/>
          <a:p>
            <a:r>
              <a:rPr lang="en-US" dirty="0">
                <a:latin typeface="KG Manhattan Script" charset="0"/>
                <a:ea typeface="KG Manhattan Script" charset="0"/>
                <a:cs typeface="KG Manhattan Script" charset="0"/>
              </a:rPr>
              <a:t>Patterns of Exploration for APIs</a:t>
            </a:r>
          </a:p>
        </p:txBody>
      </p:sp>
      <p:sp>
        <p:nvSpPr>
          <p:cNvPr id="2" name="TextBox 1"/>
          <p:cNvSpPr txBox="1"/>
          <p:nvPr/>
        </p:nvSpPr>
        <p:spPr>
          <a:xfrm>
            <a:off x="3314810" y="4092569"/>
            <a:ext cx="2621556" cy="523220"/>
          </a:xfrm>
          <a:prstGeom prst="rect">
            <a:avLst/>
          </a:prstGeom>
          <a:noFill/>
        </p:spPr>
        <p:txBody>
          <a:bodyPr wrap="none" rtlCol="0">
            <a:spAutoFit/>
          </a:bodyPr>
          <a:lstStyle/>
          <a:p>
            <a:r>
              <a:rPr lang="en-US" sz="2800" dirty="0" smtClean="0">
                <a:solidFill>
                  <a:schemeClr val="accent2">
                    <a:lumMod val="60000"/>
                    <a:lumOff val="40000"/>
                  </a:schemeClr>
                </a:solidFill>
              </a:rPr>
              <a:t>Lessons Distilled</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391131829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9988" y="2190835"/>
            <a:ext cx="7532681" cy="2123658"/>
          </a:xfrm>
          <a:prstGeom prst="rect">
            <a:avLst/>
          </a:prstGeom>
          <a:noFill/>
        </p:spPr>
        <p:txBody>
          <a:bodyPr wrap="none" rtlCol="0">
            <a:spAutoFit/>
          </a:bodyPr>
          <a:lstStyle/>
          <a:p>
            <a:pPr algn="ctr"/>
            <a:r>
              <a:rPr lang="en-US" sz="6600" dirty="0" smtClean="0"/>
              <a:t>Working with limited </a:t>
            </a:r>
            <a:br>
              <a:rPr lang="en-US" sz="6600" dirty="0" smtClean="0"/>
            </a:br>
            <a:r>
              <a:rPr lang="en-US" sz="6600" dirty="0" smtClean="0"/>
              <a:t>understanding: </a:t>
            </a:r>
            <a:r>
              <a:rPr lang="en-US" sz="6600" dirty="0" smtClean="0">
                <a:solidFill>
                  <a:srgbClr val="C0504D"/>
                </a:solidFill>
              </a:rPr>
              <a:t>Focus</a:t>
            </a:r>
            <a:r>
              <a:rPr lang="en-US" sz="6600" dirty="0" smtClean="0"/>
              <a:t>!</a:t>
            </a:r>
            <a:endParaRPr lang="en-US" sz="6600" dirty="0"/>
          </a:p>
        </p:txBody>
      </p:sp>
    </p:spTree>
    <p:extLst>
      <p:ext uri="{BB962C8B-B14F-4D97-AF65-F5344CB8AC3E}">
        <p14:creationId xmlns:p14="http://schemas.microsoft.com/office/powerpoint/2010/main" val="175904666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0681" y="1804755"/>
            <a:ext cx="7571303" cy="3139321"/>
          </a:xfrm>
          <a:prstGeom prst="rect">
            <a:avLst/>
          </a:prstGeom>
          <a:noFill/>
        </p:spPr>
        <p:txBody>
          <a:bodyPr wrap="none" rtlCol="0">
            <a:spAutoFit/>
          </a:bodyPr>
          <a:lstStyle/>
          <a:p>
            <a:pPr algn="ctr"/>
            <a:r>
              <a:rPr lang="en-US" sz="6600" dirty="0" smtClean="0"/>
              <a:t>Calls and Operations.</a:t>
            </a:r>
            <a:br>
              <a:rPr lang="en-US" sz="6600" dirty="0" smtClean="0"/>
            </a:br>
            <a:r>
              <a:rPr lang="en-US" sz="6600" dirty="0" smtClean="0"/>
              <a:t>Inputs and Outputs.</a:t>
            </a:r>
          </a:p>
          <a:p>
            <a:pPr algn="ctr"/>
            <a:r>
              <a:rPr lang="en-US" sz="6600" dirty="0" smtClean="0"/>
              <a:t>Exceptions. </a:t>
            </a:r>
            <a:endParaRPr lang="en-US" sz="6600" dirty="0"/>
          </a:p>
        </p:txBody>
      </p:sp>
    </p:spTree>
    <p:extLst>
      <p:ext uri="{BB962C8B-B14F-4D97-AF65-F5344CB8AC3E}">
        <p14:creationId xmlns:p14="http://schemas.microsoft.com/office/powerpoint/2010/main" val="283440442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4914" y="1821867"/>
            <a:ext cx="7562850" cy="3139321"/>
          </a:xfrm>
          <a:prstGeom prst="rect">
            <a:avLst/>
          </a:prstGeom>
          <a:noFill/>
        </p:spPr>
        <p:txBody>
          <a:bodyPr wrap="none" rtlCol="0">
            <a:spAutoFit/>
          </a:bodyPr>
          <a:lstStyle/>
          <a:p>
            <a:pPr algn="ctr"/>
            <a:r>
              <a:rPr lang="en-US" sz="6600" dirty="0" smtClean="0"/>
              <a:t>Target of your testing </a:t>
            </a:r>
            <a:br>
              <a:rPr lang="en-US" sz="6600" dirty="0" smtClean="0"/>
            </a:br>
            <a:r>
              <a:rPr lang="en-US" sz="6600" dirty="0" smtClean="0"/>
              <a:t>vs. the </a:t>
            </a:r>
            <a:r>
              <a:rPr lang="en-US" sz="6600" dirty="0" smtClean="0">
                <a:solidFill>
                  <a:schemeClr val="accent6"/>
                </a:solidFill>
              </a:rPr>
              <a:t>environment</a:t>
            </a:r>
            <a:r>
              <a:rPr lang="en-US" sz="6600" dirty="0" smtClean="0"/>
              <a:t> </a:t>
            </a:r>
            <a:br>
              <a:rPr lang="en-US" sz="6600" dirty="0" smtClean="0"/>
            </a:br>
            <a:r>
              <a:rPr lang="en-US" sz="6600" dirty="0" smtClean="0"/>
              <a:t>it depends on</a:t>
            </a:r>
            <a:endParaRPr lang="en-US" sz="6600" dirty="0"/>
          </a:p>
        </p:txBody>
      </p:sp>
    </p:spTree>
    <p:extLst>
      <p:ext uri="{BB962C8B-B14F-4D97-AF65-F5344CB8AC3E}">
        <p14:creationId xmlns:p14="http://schemas.microsoft.com/office/powerpoint/2010/main" val="212838488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7639" y="1957155"/>
            <a:ext cx="6297404" cy="2123658"/>
          </a:xfrm>
          <a:prstGeom prst="rect">
            <a:avLst/>
          </a:prstGeom>
          <a:noFill/>
        </p:spPr>
        <p:txBody>
          <a:bodyPr wrap="none" rtlCol="0">
            <a:spAutoFit/>
          </a:bodyPr>
          <a:lstStyle/>
          <a:p>
            <a:pPr algn="ctr"/>
            <a:r>
              <a:rPr lang="en-US" sz="6600" dirty="0" smtClean="0"/>
              <a:t>Specific user with </a:t>
            </a:r>
            <a:br>
              <a:rPr lang="en-US" sz="6600" dirty="0" smtClean="0"/>
            </a:br>
            <a:r>
              <a:rPr lang="en-US" sz="6600" dirty="0" smtClean="0"/>
              <a:t>a specific purpose</a:t>
            </a:r>
            <a:endParaRPr lang="en-US" sz="6600" dirty="0"/>
          </a:p>
        </p:txBody>
      </p:sp>
    </p:spTree>
    <p:extLst>
      <p:ext uri="{BB962C8B-B14F-4D97-AF65-F5344CB8AC3E}">
        <p14:creationId xmlns:p14="http://schemas.microsoft.com/office/powerpoint/2010/main" val="30658715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38674038.8305.jpg"/>
          <p:cNvPicPr>
            <a:picLocks noChangeAspect="1"/>
          </p:cNvPicPr>
          <p:nvPr/>
        </p:nvPicPr>
        <p:blipFill>
          <a:blip r:embed="rId3" cstate="email">
            <a:alphaModFix amt="26000"/>
            <a:extLst>
              <a:ext uri="{28A0092B-C50C-407E-A947-70E740481C1C}">
                <a14:useLocalDpi xmlns:a14="http://schemas.microsoft.com/office/drawing/2010/main" val="0"/>
              </a:ext>
            </a:extLst>
          </a:blip>
          <a:stretch>
            <a:fillRect/>
          </a:stretch>
        </p:blipFill>
        <p:spPr>
          <a:xfrm>
            <a:off x="240623" y="0"/>
            <a:ext cx="8783053" cy="6413621"/>
          </a:xfrm>
          <a:prstGeom prst="ellipse">
            <a:avLst/>
          </a:prstGeom>
          <a:ln>
            <a:noFill/>
          </a:ln>
          <a:effectLst>
            <a:softEdge rad="112500"/>
          </a:effectLst>
        </p:spPr>
      </p:pic>
      <p:sp>
        <p:nvSpPr>
          <p:cNvPr id="5" name="TextBox 4"/>
          <p:cNvSpPr txBox="1"/>
          <p:nvPr/>
        </p:nvSpPr>
        <p:spPr>
          <a:xfrm>
            <a:off x="1029370" y="1430420"/>
            <a:ext cx="7299158" cy="4154983"/>
          </a:xfrm>
          <a:prstGeom prst="rect">
            <a:avLst/>
          </a:prstGeom>
          <a:noFill/>
        </p:spPr>
        <p:txBody>
          <a:bodyPr wrap="square" rtlCol="0">
            <a:spAutoFit/>
          </a:bodyPr>
          <a:lstStyle/>
          <a:p>
            <a:pPr algn="ctr"/>
            <a:r>
              <a:rPr lang="en-US" sz="4400" dirty="0"/>
              <a:t>An </a:t>
            </a:r>
            <a:r>
              <a:rPr lang="en-US" sz="4400" dirty="0">
                <a:solidFill>
                  <a:schemeClr val="accent2"/>
                </a:solidFill>
              </a:rPr>
              <a:t>application programming interface </a:t>
            </a:r>
            <a:r>
              <a:rPr lang="en-US" sz="4400" dirty="0"/>
              <a:t>(API) is a set of routines, protocols, and tools for building software and applications. </a:t>
            </a:r>
          </a:p>
          <a:p>
            <a:pPr algn="ctr"/>
            <a:endParaRPr lang="en-US" sz="4400" dirty="0"/>
          </a:p>
        </p:txBody>
      </p:sp>
    </p:spTree>
    <p:extLst>
      <p:ext uri="{BB962C8B-B14F-4D97-AF65-F5344CB8AC3E}">
        <p14:creationId xmlns:p14="http://schemas.microsoft.com/office/powerpoint/2010/main" val="43102350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7900" y="1957155"/>
            <a:ext cx="6816890" cy="2123658"/>
          </a:xfrm>
          <a:prstGeom prst="rect">
            <a:avLst/>
          </a:prstGeom>
          <a:noFill/>
        </p:spPr>
        <p:txBody>
          <a:bodyPr wrap="none" rtlCol="0">
            <a:spAutoFit/>
          </a:bodyPr>
          <a:lstStyle/>
          <a:p>
            <a:pPr algn="ctr"/>
            <a:r>
              <a:rPr lang="en-US" sz="6600" dirty="0" smtClean="0"/>
              <a:t>Why would anyone </a:t>
            </a:r>
            <a:br>
              <a:rPr lang="en-US" sz="6600" dirty="0" smtClean="0"/>
            </a:br>
            <a:r>
              <a:rPr lang="en-US" sz="6600" dirty="0" smtClean="0"/>
              <a:t>use this?</a:t>
            </a:r>
            <a:endParaRPr lang="en-US" sz="6600" dirty="0"/>
          </a:p>
        </p:txBody>
      </p:sp>
    </p:spTree>
    <p:extLst>
      <p:ext uri="{BB962C8B-B14F-4D97-AF65-F5344CB8AC3E}">
        <p14:creationId xmlns:p14="http://schemas.microsoft.com/office/powerpoint/2010/main" val="312186712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22768" y="2190835"/>
            <a:ext cx="5367124" cy="1661993"/>
          </a:xfrm>
          <a:prstGeom prst="rect">
            <a:avLst/>
          </a:prstGeom>
          <a:noFill/>
        </p:spPr>
        <p:txBody>
          <a:bodyPr wrap="none" rtlCol="0">
            <a:spAutoFit/>
          </a:bodyPr>
          <a:lstStyle/>
          <a:p>
            <a:pPr algn="ctr"/>
            <a:r>
              <a:rPr lang="en-US" sz="6600" dirty="0" smtClean="0"/>
              <a:t>Think</a:t>
            </a:r>
            <a:r>
              <a:rPr lang="en-US" sz="6600" dirty="0" smtClean="0">
                <a:solidFill>
                  <a:schemeClr val="accent1"/>
                </a:solidFill>
              </a:rPr>
              <a:t> lifecycle</a:t>
            </a:r>
            <a:br>
              <a:rPr lang="en-US" sz="6600" dirty="0" smtClean="0">
                <a:solidFill>
                  <a:schemeClr val="accent1"/>
                </a:solidFill>
              </a:rPr>
            </a:br>
            <a:r>
              <a:rPr lang="en-US" sz="3600" dirty="0" smtClean="0">
                <a:solidFill>
                  <a:srgbClr val="000000"/>
                </a:solidFill>
              </a:rPr>
              <a:t>Versioning and Deprecation</a:t>
            </a:r>
            <a:endParaRPr lang="en-US" sz="5400" dirty="0">
              <a:solidFill>
                <a:srgbClr val="000000"/>
              </a:solidFill>
            </a:endParaRPr>
          </a:p>
        </p:txBody>
      </p:sp>
    </p:spTree>
    <p:extLst>
      <p:ext uri="{BB962C8B-B14F-4D97-AF65-F5344CB8AC3E}">
        <p14:creationId xmlns:p14="http://schemas.microsoft.com/office/powerpoint/2010/main" val="130394763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2836" y="2190835"/>
            <a:ext cx="7846995" cy="1661993"/>
          </a:xfrm>
          <a:prstGeom prst="rect">
            <a:avLst/>
          </a:prstGeom>
          <a:noFill/>
        </p:spPr>
        <p:txBody>
          <a:bodyPr wrap="none" rtlCol="0">
            <a:spAutoFit/>
          </a:bodyPr>
          <a:lstStyle/>
          <a:p>
            <a:pPr algn="ctr"/>
            <a:r>
              <a:rPr lang="en-US" sz="6600" dirty="0" smtClean="0"/>
              <a:t>Google for Concepts </a:t>
            </a:r>
            <a:br>
              <a:rPr lang="en-US" sz="6600" dirty="0" smtClean="0"/>
            </a:br>
            <a:r>
              <a:rPr lang="en-US" sz="3600" dirty="0" smtClean="0"/>
              <a:t>like “Conservative Overloading Strategy”</a:t>
            </a:r>
            <a:endParaRPr lang="en-US" sz="3600" dirty="0"/>
          </a:p>
        </p:txBody>
      </p:sp>
    </p:spTree>
    <p:extLst>
      <p:ext uri="{BB962C8B-B14F-4D97-AF65-F5344CB8AC3E}">
        <p14:creationId xmlns:p14="http://schemas.microsoft.com/office/powerpoint/2010/main" val="47488252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9978" y="1794595"/>
            <a:ext cx="5392747" cy="3139321"/>
          </a:xfrm>
          <a:prstGeom prst="rect">
            <a:avLst/>
          </a:prstGeom>
          <a:noFill/>
        </p:spPr>
        <p:txBody>
          <a:bodyPr wrap="none" rtlCol="0">
            <a:spAutoFit/>
          </a:bodyPr>
          <a:lstStyle/>
          <a:p>
            <a:pPr algn="ctr"/>
            <a:r>
              <a:rPr lang="en-US" sz="6600" dirty="0" smtClean="0"/>
              <a:t>Fast-track your </a:t>
            </a:r>
            <a:br>
              <a:rPr lang="en-US" sz="6600" dirty="0" smtClean="0"/>
            </a:br>
            <a:r>
              <a:rPr lang="en-US" sz="6600" dirty="0" smtClean="0"/>
              <a:t>understanding: </a:t>
            </a:r>
            <a:br>
              <a:rPr lang="en-US" sz="6600" dirty="0" smtClean="0"/>
            </a:br>
            <a:r>
              <a:rPr lang="en-US" sz="6600" dirty="0" smtClean="0">
                <a:solidFill>
                  <a:schemeClr val="accent5"/>
                </a:solidFill>
              </a:rPr>
              <a:t>collaborate</a:t>
            </a:r>
            <a:endParaRPr lang="en-US" sz="6600" dirty="0">
              <a:solidFill>
                <a:schemeClr val="accent5"/>
              </a:solidFill>
            </a:endParaRPr>
          </a:p>
        </p:txBody>
      </p:sp>
    </p:spTree>
    <p:extLst>
      <p:ext uri="{BB962C8B-B14F-4D97-AF65-F5344CB8AC3E}">
        <p14:creationId xmlns:p14="http://schemas.microsoft.com/office/powerpoint/2010/main" val="350280865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1666" y="2190835"/>
            <a:ext cx="8449323" cy="2123658"/>
          </a:xfrm>
          <a:prstGeom prst="rect">
            <a:avLst/>
          </a:prstGeom>
          <a:noFill/>
        </p:spPr>
        <p:txBody>
          <a:bodyPr wrap="none" rtlCol="0">
            <a:spAutoFit/>
          </a:bodyPr>
          <a:lstStyle/>
          <a:p>
            <a:pPr algn="ctr"/>
            <a:r>
              <a:rPr lang="en-US" sz="6600" dirty="0" smtClean="0">
                <a:solidFill>
                  <a:schemeClr val="accent1"/>
                </a:solidFill>
              </a:rPr>
              <a:t>Documentation</a:t>
            </a:r>
            <a:r>
              <a:rPr lang="en-US" sz="6600" dirty="0" smtClean="0"/>
              <a:t> Matters </a:t>
            </a:r>
            <a:br>
              <a:rPr lang="en-US" sz="6600" dirty="0" smtClean="0"/>
            </a:br>
            <a:r>
              <a:rPr lang="en-US" sz="6600" dirty="0" smtClean="0"/>
              <a:t>a Lot for APIs</a:t>
            </a:r>
            <a:endParaRPr lang="en-US" sz="6600" dirty="0"/>
          </a:p>
        </p:txBody>
      </p:sp>
    </p:spTree>
    <p:extLst>
      <p:ext uri="{BB962C8B-B14F-4D97-AF65-F5344CB8AC3E}">
        <p14:creationId xmlns:p14="http://schemas.microsoft.com/office/powerpoint/2010/main" val="372348969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7915" y="2190835"/>
            <a:ext cx="7736838" cy="2123658"/>
          </a:xfrm>
          <a:prstGeom prst="rect">
            <a:avLst/>
          </a:prstGeom>
          <a:noFill/>
        </p:spPr>
        <p:txBody>
          <a:bodyPr wrap="none" rtlCol="0">
            <a:spAutoFit/>
          </a:bodyPr>
          <a:lstStyle/>
          <a:p>
            <a:pPr algn="ctr"/>
            <a:r>
              <a:rPr lang="en-US" sz="6600" dirty="0" smtClean="0"/>
              <a:t>Explore to </a:t>
            </a:r>
            <a:br>
              <a:rPr lang="en-US" sz="6600" dirty="0" smtClean="0"/>
            </a:br>
            <a:r>
              <a:rPr lang="en-US" sz="6600" dirty="0" smtClean="0"/>
              <a:t>create documentation</a:t>
            </a:r>
            <a:endParaRPr lang="en-US" sz="6600" dirty="0"/>
          </a:p>
        </p:txBody>
      </p:sp>
    </p:spTree>
    <p:extLst>
      <p:ext uri="{BB962C8B-B14F-4D97-AF65-F5344CB8AC3E}">
        <p14:creationId xmlns:p14="http://schemas.microsoft.com/office/powerpoint/2010/main" val="22634004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0807" y="2190835"/>
            <a:ext cx="8191027" cy="2123658"/>
          </a:xfrm>
          <a:prstGeom prst="rect">
            <a:avLst/>
          </a:prstGeom>
          <a:noFill/>
        </p:spPr>
        <p:txBody>
          <a:bodyPr wrap="none" rtlCol="0">
            <a:spAutoFit/>
          </a:bodyPr>
          <a:lstStyle/>
          <a:p>
            <a:pPr algn="ctr"/>
            <a:r>
              <a:rPr lang="en-US" sz="6600" dirty="0" smtClean="0"/>
              <a:t>Some </a:t>
            </a:r>
            <a:r>
              <a:rPr lang="en-US" sz="6600" dirty="0"/>
              <a:t>p</a:t>
            </a:r>
            <a:r>
              <a:rPr lang="en-US" sz="6600" dirty="0" smtClean="0"/>
              <a:t>atterns </a:t>
            </a:r>
            <a:r>
              <a:rPr lang="en-US" sz="6600" dirty="0"/>
              <a:t>b</a:t>
            </a:r>
            <a:r>
              <a:rPr lang="en-US" sz="6600" dirty="0" smtClean="0"/>
              <a:t>ecome </a:t>
            </a:r>
            <a:br>
              <a:rPr lang="en-US" sz="6600" dirty="0" smtClean="0"/>
            </a:br>
            <a:r>
              <a:rPr lang="en-US" sz="6600" dirty="0" smtClean="0"/>
              <a:t>visible with repetition</a:t>
            </a:r>
            <a:endParaRPr lang="en-US" sz="6600" dirty="0"/>
          </a:p>
        </p:txBody>
      </p:sp>
      <p:sp>
        <p:nvSpPr>
          <p:cNvPr id="5" name="Suorakulmio 3"/>
          <p:cNvSpPr/>
          <p:nvPr/>
        </p:nvSpPr>
        <p:spPr>
          <a:xfrm>
            <a:off x="498540" y="1802626"/>
            <a:ext cx="8136904" cy="400110"/>
          </a:xfrm>
          <a:prstGeom prst="rect">
            <a:avLst/>
          </a:prstGeom>
        </p:spPr>
        <p:txBody>
          <a:bodyPr wrap="square">
            <a:spAutoFit/>
          </a:bodyPr>
          <a:lstStyle/>
          <a:p>
            <a:endParaRPr lang="en-US" sz="2000" i="1" dirty="0">
              <a:solidFill>
                <a:schemeClr val="accent1"/>
              </a:solidFill>
            </a:endParaRPr>
          </a:p>
        </p:txBody>
      </p:sp>
    </p:spTree>
    <p:extLst>
      <p:ext uri="{BB962C8B-B14F-4D97-AF65-F5344CB8AC3E}">
        <p14:creationId xmlns:p14="http://schemas.microsoft.com/office/powerpoint/2010/main" val="4625229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442009"/>
            <a:ext cx="7772400" cy="1362075"/>
          </a:xfrm>
        </p:spPr>
        <p:txBody>
          <a:bodyPr>
            <a:noAutofit/>
          </a:bodyPr>
          <a:lstStyle/>
          <a:p>
            <a:r>
              <a:rPr lang="en-US" dirty="0" smtClean="0">
                <a:latin typeface="KG Manhattan Script" charset="0"/>
                <a:ea typeface="KG Manhattan Script" charset="0"/>
                <a:cs typeface="KG Manhattan Script" charset="0"/>
              </a:rPr>
              <a:t>Summing </a:t>
            </a:r>
            <a:r>
              <a:rPr lang="en-US" dirty="0" smtClean="0">
                <a:latin typeface="KG Manhattan Script" charset="0"/>
                <a:ea typeface="KG Manhattan Script" charset="0"/>
                <a:cs typeface="KG Manhattan Script" charset="0"/>
              </a:rPr>
              <a:t>It Up For Exploratory Testing</a:t>
            </a:r>
            <a:endParaRPr lang="en-US" dirty="0">
              <a:latin typeface="KG Manhattan Script" charset="0"/>
              <a:ea typeface="KG Manhattan Script" charset="0"/>
              <a:cs typeface="KG Manhattan Script" charset="0"/>
            </a:endParaRPr>
          </a:p>
        </p:txBody>
      </p:sp>
      <p:sp>
        <p:nvSpPr>
          <p:cNvPr id="2" name="TextBox 1"/>
          <p:cNvSpPr txBox="1"/>
          <p:nvPr/>
        </p:nvSpPr>
        <p:spPr>
          <a:xfrm>
            <a:off x="3314810" y="4092569"/>
            <a:ext cx="2220580" cy="523220"/>
          </a:xfrm>
          <a:prstGeom prst="rect">
            <a:avLst/>
          </a:prstGeom>
          <a:noFill/>
        </p:spPr>
        <p:txBody>
          <a:bodyPr wrap="none" rtlCol="0">
            <a:spAutoFit/>
          </a:bodyPr>
          <a:lstStyle/>
          <a:p>
            <a:r>
              <a:rPr lang="en-US" sz="2800" dirty="0" smtClean="0">
                <a:solidFill>
                  <a:schemeClr val="accent2">
                    <a:lumMod val="60000"/>
                    <a:lumOff val="40000"/>
                  </a:schemeClr>
                </a:solidFill>
              </a:rPr>
              <a:t>Key Concepts</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64595753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p Arrow 6"/>
          <p:cNvSpPr/>
          <p:nvPr/>
        </p:nvSpPr>
        <p:spPr>
          <a:xfrm>
            <a:off x="1297408" y="1615636"/>
            <a:ext cx="1036968" cy="3539545"/>
          </a:xfrm>
          <a:prstGeom prst="upArrow">
            <a:avLst/>
          </a:prstGeom>
          <a:gradFill>
            <a:gsLst>
              <a:gs pos="99000">
                <a:schemeClr val="accent1">
                  <a:shade val="51000"/>
                  <a:satMod val="130000"/>
                </a:schemeClr>
              </a:gs>
              <a:gs pos="100000">
                <a:schemeClr val="accent1">
                  <a:shade val="93000"/>
                  <a:satMod val="130000"/>
                </a:schemeClr>
              </a:gs>
              <a:gs pos="53000">
                <a:schemeClr val="accent1">
                  <a:shade val="94000"/>
                  <a:satMod val="135000"/>
                </a:schemeClr>
              </a:gs>
              <a:gs pos="19000">
                <a:schemeClr val="bg1"/>
              </a:gs>
            </a:gsLst>
          </a:gradFill>
          <a:ln>
            <a:noFill/>
          </a:ln>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dirty="0"/>
          </a:p>
        </p:txBody>
      </p:sp>
      <p:sp>
        <p:nvSpPr>
          <p:cNvPr id="8" name="Up Arrow 7"/>
          <p:cNvSpPr/>
          <p:nvPr/>
        </p:nvSpPr>
        <p:spPr>
          <a:xfrm rot="10800000">
            <a:off x="6710789" y="1708633"/>
            <a:ext cx="1036968" cy="4525963"/>
          </a:xfrm>
          <a:prstGeom prst="upArrow">
            <a:avLst/>
          </a:prstGeom>
          <a:gradFill>
            <a:gsLst>
              <a:gs pos="99000">
                <a:schemeClr val="accent1">
                  <a:shade val="51000"/>
                  <a:satMod val="130000"/>
                </a:schemeClr>
              </a:gs>
              <a:gs pos="100000">
                <a:schemeClr val="accent1">
                  <a:shade val="93000"/>
                  <a:satMod val="130000"/>
                </a:schemeClr>
              </a:gs>
              <a:gs pos="53000">
                <a:schemeClr val="accent1">
                  <a:shade val="94000"/>
                  <a:satMod val="135000"/>
                </a:schemeClr>
              </a:gs>
              <a:gs pos="19000">
                <a:schemeClr val="bg1"/>
              </a:gs>
            </a:gsLst>
          </a:gradFill>
          <a:ln>
            <a:noFill/>
          </a:ln>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dirty="0"/>
          </a:p>
        </p:txBody>
      </p:sp>
      <p:sp>
        <p:nvSpPr>
          <p:cNvPr id="4" name="Title 3"/>
          <p:cNvSpPr>
            <a:spLocks noGrp="1"/>
          </p:cNvSpPr>
          <p:nvPr>
            <p:ph type="title"/>
          </p:nvPr>
        </p:nvSpPr>
        <p:spPr/>
        <p:txBody>
          <a:bodyPr>
            <a:normAutofit/>
          </a:bodyPr>
          <a:lstStyle/>
          <a:p>
            <a:r>
              <a:rPr lang="en-US" sz="5400" dirty="0" smtClean="0">
                <a:solidFill>
                  <a:schemeClr val="accent2">
                    <a:lumMod val="60000"/>
                    <a:lumOff val="40000"/>
                  </a:schemeClr>
                </a:solidFill>
                <a:latin typeface="KG Manhattan Script" charset="0"/>
                <a:ea typeface="KG Manhattan Script" charset="0"/>
                <a:cs typeface="KG Manhattan Script" charset="0"/>
              </a:rPr>
              <a:t>What Testing gives Us</a:t>
            </a:r>
            <a:endParaRPr lang="en-US" sz="5400" dirty="0"/>
          </a:p>
        </p:txBody>
      </p:sp>
      <p:sp>
        <p:nvSpPr>
          <p:cNvPr id="5" name="TextBox 4"/>
          <p:cNvSpPr txBox="1"/>
          <p:nvPr/>
        </p:nvSpPr>
        <p:spPr>
          <a:xfrm rot="16200000">
            <a:off x="644339" y="3025704"/>
            <a:ext cx="2326904" cy="477021"/>
          </a:xfrm>
          <a:prstGeom prst="rect">
            <a:avLst/>
          </a:prstGeom>
          <a:noFill/>
        </p:spPr>
        <p:txBody>
          <a:bodyPr wrap="none" lIns="91412" tIns="45704" rIns="91412" bIns="45704" rtlCol="0">
            <a:spAutoFit/>
          </a:bodyPr>
          <a:lstStyle/>
          <a:p>
            <a:r>
              <a:rPr lang="en-US" sz="2500" dirty="0" smtClean="0"/>
              <a:t>Test Automation</a:t>
            </a:r>
            <a:endParaRPr lang="en-US" sz="2500" dirty="0"/>
          </a:p>
        </p:txBody>
      </p:sp>
      <p:sp>
        <p:nvSpPr>
          <p:cNvPr id="6" name="TextBox 5"/>
          <p:cNvSpPr txBox="1"/>
          <p:nvPr/>
        </p:nvSpPr>
        <p:spPr>
          <a:xfrm rot="16200000">
            <a:off x="5847136" y="4048835"/>
            <a:ext cx="2685294" cy="477021"/>
          </a:xfrm>
          <a:prstGeom prst="rect">
            <a:avLst/>
          </a:prstGeom>
          <a:noFill/>
        </p:spPr>
        <p:txBody>
          <a:bodyPr wrap="none" lIns="91412" tIns="45704" rIns="91412" bIns="45704" rtlCol="0">
            <a:spAutoFit/>
          </a:bodyPr>
          <a:lstStyle/>
          <a:p>
            <a:r>
              <a:rPr lang="en-US" sz="2500" dirty="0"/>
              <a:t>Exploratory Testing</a:t>
            </a:r>
          </a:p>
        </p:txBody>
      </p:sp>
      <p:sp>
        <p:nvSpPr>
          <p:cNvPr id="17" name="TextBox 16"/>
          <p:cNvSpPr txBox="1"/>
          <p:nvPr/>
        </p:nvSpPr>
        <p:spPr>
          <a:xfrm>
            <a:off x="2154097" y="2147287"/>
            <a:ext cx="2597304" cy="1815849"/>
          </a:xfrm>
          <a:prstGeom prst="rect">
            <a:avLst/>
          </a:prstGeom>
          <a:noFill/>
        </p:spPr>
        <p:txBody>
          <a:bodyPr wrap="none" lIns="91412" tIns="45704" rIns="91412" bIns="45704" rtlCol="0">
            <a:spAutoFit/>
          </a:bodyPr>
          <a:lstStyle/>
          <a:p>
            <a:r>
              <a:rPr lang="en-US" sz="2800" dirty="0"/>
              <a:t>SPEC</a:t>
            </a:r>
          </a:p>
          <a:p>
            <a:r>
              <a:rPr lang="en-US" sz="2800" dirty="0"/>
              <a:t>FEEDBACK</a:t>
            </a:r>
          </a:p>
          <a:p>
            <a:r>
              <a:rPr lang="en-US" sz="2800" dirty="0"/>
              <a:t>REGRESSION</a:t>
            </a:r>
          </a:p>
          <a:p>
            <a:r>
              <a:rPr lang="en-US" sz="2800" dirty="0"/>
              <a:t>GRANULARITY</a:t>
            </a:r>
          </a:p>
        </p:txBody>
      </p:sp>
      <p:sp>
        <p:nvSpPr>
          <p:cNvPr id="18" name="TextBox 17"/>
          <p:cNvSpPr txBox="1"/>
          <p:nvPr/>
        </p:nvSpPr>
        <p:spPr>
          <a:xfrm>
            <a:off x="3174859" y="3829394"/>
            <a:ext cx="3749878" cy="1815849"/>
          </a:xfrm>
          <a:prstGeom prst="rect">
            <a:avLst/>
          </a:prstGeom>
          <a:noFill/>
        </p:spPr>
        <p:txBody>
          <a:bodyPr wrap="square" lIns="91412" tIns="45704" rIns="91412" bIns="45704" rtlCol="0">
            <a:spAutoFit/>
          </a:bodyPr>
          <a:lstStyle/>
          <a:p>
            <a:pPr algn="r"/>
            <a:r>
              <a:rPr lang="en-US" sz="2800" dirty="0"/>
              <a:t>GUIDANCE</a:t>
            </a:r>
          </a:p>
          <a:p>
            <a:pPr algn="r"/>
            <a:r>
              <a:rPr lang="en-US" sz="2800" dirty="0"/>
              <a:t>UNDERSTANDING</a:t>
            </a:r>
          </a:p>
          <a:p>
            <a:pPr algn="r"/>
            <a:r>
              <a:rPr lang="en-US" sz="2800" dirty="0"/>
              <a:t>MODELS</a:t>
            </a:r>
          </a:p>
          <a:p>
            <a:pPr algn="r"/>
            <a:r>
              <a:rPr lang="en-US" sz="2800" dirty="0"/>
              <a:t>SERENDIPITY</a:t>
            </a:r>
          </a:p>
        </p:txBody>
      </p:sp>
      <p:sp>
        <p:nvSpPr>
          <p:cNvPr id="19" name="TextBox 18"/>
          <p:cNvSpPr txBox="1"/>
          <p:nvPr/>
        </p:nvSpPr>
        <p:spPr>
          <a:xfrm>
            <a:off x="759536" y="5123148"/>
            <a:ext cx="2154092" cy="1384962"/>
          </a:xfrm>
          <a:prstGeom prst="rect">
            <a:avLst/>
          </a:prstGeom>
          <a:noFill/>
        </p:spPr>
        <p:txBody>
          <a:bodyPr wrap="square" lIns="91412" tIns="45704" rIns="91412" bIns="45704" rtlCol="0">
            <a:spAutoFit/>
          </a:bodyPr>
          <a:lstStyle/>
          <a:p>
            <a:pPr algn="ctr"/>
            <a:r>
              <a:rPr lang="en-US" sz="2800" dirty="0">
                <a:solidFill>
                  <a:schemeClr val="accent6"/>
                </a:solidFill>
              </a:rPr>
              <a:t>Testing as artifact creation</a:t>
            </a:r>
          </a:p>
        </p:txBody>
      </p:sp>
      <p:sp>
        <p:nvSpPr>
          <p:cNvPr id="20" name="TextBox 19"/>
          <p:cNvSpPr txBox="1"/>
          <p:nvPr/>
        </p:nvSpPr>
        <p:spPr>
          <a:xfrm>
            <a:off x="6178882" y="1216829"/>
            <a:ext cx="2154092" cy="954075"/>
          </a:xfrm>
          <a:prstGeom prst="rect">
            <a:avLst/>
          </a:prstGeom>
          <a:noFill/>
        </p:spPr>
        <p:txBody>
          <a:bodyPr wrap="square" lIns="91412" tIns="45704" rIns="91412" bIns="45704" rtlCol="0">
            <a:spAutoFit/>
          </a:bodyPr>
          <a:lstStyle/>
          <a:p>
            <a:pPr algn="ctr"/>
            <a:r>
              <a:rPr lang="en-US" sz="2800" dirty="0">
                <a:solidFill>
                  <a:schemeClr val="accent6"/>
                </a:solidFill>
              </a:rPr>
              <a:t>Testing as performance</a:t>
            </a:r>
          </a:p>
        </p:txBody>
      </p:sp>
    </p:spTree>
    <p:extLst>
      <p:ext uri="{BB962C8B-B14F-4D97-AF65-F5344CB8AC3E}">
        <p14:creationId xmlns:p14="http://schemas.microsoft.com/office/powerpoint/2010/main" val="369997399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715" y="1511753"/>
            <a:ext cx="1441420" cy="646331"/>
          </a:xfrm>
          <a:prstGeom prst="rect">
            <a:avLst/>
          </a:prstGeom>
          <a:noFill/>
        </p:spPr>
        <p:txBody>
          <a:bodyPr wrap="none" rtlCol="0">
            <a:spAutoFit/>
          </a:bodyPr>
          <a:lstStyle/>
          <a:p>
            <a:pPr algn="ctr"/>
            <a:r>
              <a:rPr lang="en-US" dirty="0" smtClean="0"/>
              <a:t>Before </a:t>
            </a:r>
            <a:br>
              <a:rPr lang="en-US" dirty="0" smtClean="0"/>
            </a:br>
            <a:r>
              <a:rPr lang="en-US" dirty="0" smtClean="0"/>
              <a:t>implementing</a:t>
            </a:r>
            <a:endParaRPr lang="en-US" dirty="0"/>
          </a:p>
        </p:txBody>
      </p:sp>
      <p:sp>
        <p:nvSpPr>
          <p:cNvPr id="5" name="TextBox 4"/>
          <p:cNvSpPr txBox="1"/>
          <p:nvPr/>
        </p:nvSpPr>
        <p:spPr>
          <a:xfrm>
            <a:off x="3994589" y="1511753"/>
            <a:ext cx="1441420" cy="646331"/>
          </a:xfrm>
          <a:prstGeom prst="rect">
            <a:avLst/>
          </a:prstGeom>
          <a:noFill/>
        </p:spPr>
        <p:txBody>
          <a:bodyPr wrap="none" rtlCol="0">
            <a:spAutoFit/>
          </a:bodyPr>
          <a:lstStyle/>
          <a:p>
            <a:pPr algn="ctr"/>
            <a:r>
              <a:rPr lang="en-US" dirty="0" smtClean="0"/>
              <a:t>While </a:t>
            </a:r>
            <a:br>
              <a:rPr lang="en-US" dirty="0" smtClean="0"/>
            </a:br>
            <a:r>
              <a:rPr lang="en-US" dirty="0" smtClean="0"/>
              <a:t>implementing</a:t>
            </a:r>
            <a:endParaRPr lang="en-US" dirty="0"/>
          </a:p>
        </p:txBody>
      </p:sp>
      <p:sp>
        <p:nvSpPr>
          <p:cNvPr id="6" name="TextBox 5"/>
          <p:cNvSpPr txBox="1"/>
          <p:nvPr/>
        </p:nvSpPr>
        <p:spPr>
          <a:xfrm>
            <a:off x="5741614" y="1511753"/>
            <a:ext cx="1217551" cy="646331"/>
          </a:xfrm>
          <a:prstGeom prst="rect">
            <a:avLst/>
          </a:prstGeom>
          <a:noFill/>
        </p:spPr>
        <p:txBody>
          <a:bodyPr wrap="none" rtlCol="0">
            <a:spAutoFit/>
          </a:bodyPr>
          <a:lstStyle/>
          <a:p>
            <a:pPr algn="ctr"/>
            <a:r>
              <a:rPr lang="en-US" dirty="0" smtClean="0"/>
              <a:t>Before </a:t>
            </a:r>
            <a:br>
              <a:rPr lang="en-US" dirty="0" smtClean="0"/>
            </a:br>
            <a:r>
              <a:rPr lang="en-US" dirty="0" smtClean="0"/>
              <a:t>production</a:t>
            </a:r>
            <a:endParaRPr lang="en-US" dirty="0"/>
          </a:p>
        </p:txBody>
      </p:sp>
      <p:sp>
        <p:nvSpPr>
          <p:cNvPr id="9" name="TextBox 8"/>
          <p:cNvSpPr txBox="1"/>
          <p:nvPr/>
        </p:nvSpPr>
        <p:spPr>
          <a:xfrm>
            <a:off x="7368609" y="1511753"/>
            <a:ext cx="1217551" cy="646331"/>
          </a:xfrm>
          <a:prstGeom prst="rect">
            <a:avLst/>
          </a:prstGeom>
          <a:noFill/>
        </p:spPr>
        <p:txBody>
          <a:bodyPr wrap="none" rtlCol="0">
            <a:spAutoFit/>
          </a:bodyPr>
          <a:lstStyle/>
          <a:p>
            <a:pPr algn="ctr"/>
            <a:r>
              <a:rPr lang="en-US" dirty="0" smtClean="0"/>
              <a:t>While in </a:t>
            </a:r>
            <a:br>
              <a:rPr lang="en-US" dirty="0" smtClean="0"/>
            </a:br>
            <a:r>
              <a:rPr lang="en-US" dirty="0" smtClean="0"/>
              <a:t>production</a:t>
            </a:r>
            <a:endParaRPr lang="en-US" dirty="0"/>
          </a:p>
        </p:txBody>
      </p:sp>
      <p:sp>
        <p:nvSpPr>
          <p:cNvPr id="10" name="TextBox 9"/>
          <p:cNvSpPr txBox="1"/>
          <p:nvPr/>
        </p:nvSpPr>
        <p:spPr>
          <a:xfrm>
            <a:off x="251670" y="2526547"/>
            <a:ext cx="1672228" cy="646331"/>
          </a:xfrm>
          <a:prstGeom prst="rect">
            <a:avLst/>
          </a:prstGeom>
          <a:noFill/>
        </p:spPr>
        <p:txBody>
          <a:bodyPr wrap="none" rtlCol="0">
            <a:spAutoFit/>
          </a:bodyPr>
          <a:lstStyle/>
          <a:p>
            <a:pPr algn="r"/>
            <a:r>
              <a:rPr lang="en-US" dirty="0" smtClean="0"/>
              <a:t>Testing as </a:t>
            </a:r>
            <a:br>
              <a:rPr lang="en-US" dirty="0" smtClean="0"/>
            </a:br>
            <a:r>
              <a:rPr lang="en-US" dirty="0" smtClean="0"/>
              <a:t>artifact creation</a:t>
            </a:r>
            <a:endParaRPr lang="en-US" dirty="0"/>
          </a:p>
        </p:txBody>
      </p:sp>
      <p:sp>
        <p:nvSpPr>
          <p:cNvPr id="11" name="TextBox 10"/>
          <p:cNvSpPr txBox="1"/>
          <p:nvPr/>
        </p:nvSpPr>
        <p:spPr>
          <a:xfrm>
            <a:off x="521779" y="3462937"/>
            <a:ext cx="1418327" cy="923330"/>
          </a:xfrm>
          <a:prstGeom prst="rect">
            <a:avLst/>
          </a:prstGeom>
          <a:noFill/>
        </p:spPr>
        <p:txBody>
          <a:bodyPr wrap="none" rtlCol="0">
            <a:spAutoFit/>
          </a:bodyPr>
          <a:lstStyle/>
          <a:p>
            <a:pPr algn="r"/>
            <a:r>
              <a:rPr lang="en-US" dirty="0" smtClean="0"/>
              <a:t>Testing as</a:t>
            </a:r>
            <a:br>
              <a:rPr lang="en-US" dirty="0" smtClean="0"/>
            </a:br>
            <a:r>
              <a:rPr lang="en-US" dirty="0" smtClean="0"/>
              <a:t>performance </a:t>
            </a:r>
            <a:br>
              <a:rPr lang="en-US" dirty="0" smtClean="0"/>
            </a:br>
            <a:r>
              <a:rPr lang="en-US" dirty="0" smtClean="0"/>
              <a:t>(exploration)</a:t>
            </a:r>
            <a:endParaRPr lang="en-US" dirty="0"/>
          </a:p>
        </p:txBody>
      </p:sp>
      <p:sp>
        <p:nvSpPr>
          <p:cNvPr id="19" name="TextBox 18"/>
          <p:cNvSpPr txBox="1"/>
          <p:nvPr/>
        </p:nvSpPr>
        <p:spPr>
          <a:xfrm>
            <a:off x="625862" y="5802307"/>
            <a:ext cx="7979111" cy="369332"/>
          </a:xfrm>
          <a:prstGeom prst="rect">
            <a:avLst/>
          </a:prstGeom>
          <a:noFill/>
        </p:spPr>
        <p:txBody>
          <a:bodyPr wrap="square" rtlCol="0">
            <a:spAutoFit/>
          </a:bodyPr>
          <a:lstStyle/>
          <a:p>
            <a:pPr algn="ctr"/>
            <a:r>
              <a:rPr lang="en-US" i="1" dirty="0" smtClean="0">
                <a:solidFill>
                  <a:srgbClr val="4F81BD"/>
                </a:solidFill>
              </a:rPr>
              <a:t>Ways to think of testing peak at different moments with regards to adding a capability</a:t>
            </a:r>
            <a:endParaRPr lang="en-US" i="1" dirty="0">
              <a:solidFill>
                <a:srgbClr val="4F81BD"/>
              </a:solidFill>
            </a:endParaRPr>
          </a:p>
        </p:txBody>
      </p:sp>
      <p:sp>
        <p:nvSpPr>
          <p:cNvPr id="26" name="TextBox 25"/>
          <p:cNvSpPr txBox="1"/>
          <p:nvPr/>
        </p:nvSpPr>
        <p:spPr>
          <a:xfrm>
            <a:off x="861966" y="4925663"/>
            <a:ext cx="973306" cy="369332"/>
          </a:xfrm>
          <a:prstGeom prst="rect">
            <a:avLst/>
          </a:prstGeom>
          <a:noFill/>
        </p:spPr>
        <p:txBody>
          <a:bodyPr wrap="none" rtlCol="0">
            <a:spAutoFit/>
          </a:bodyPr>
          <a:lstStyle/>
          <a:p>
            <a:pPr algn="r"/>
            <a:r>
              <a:rPr lang="en-US" dirty="0" smtClean="0"/>
              <a:t>TOTALS</a:t>
            </a:r>
            <a:endParaRPr lang="en-US" dirty="0"/>
          </a:p>
        </p:txBody>
      </p:sp>
      <p:cxnSp>
        <p:nvCxnSpPr>
          <p:cNvPr id="28" name="Straight Connector 27"/>
          <p:cNvCxnSpPr/>
          <p:nvPr/>
        </p:nvCxnSpPr>
        <p:spPr>
          <a:xfrm>
            <a:off x="2443772" y="4452777"/>
            <a:ext cx="6161205" cy="0"/>
          </a:xfrm>
          <a:prstGeom prst="line">
            <a:avLst/>
          </a:prstGeom>
          <a:ln>
            <a:solidFill>
              <a:srgbClr val="FE8637"/>
            </a:solidFill>
            <a:prstDash val="dot"/>
          </a:ln>
        </p:spPr>
        <p:style>
          <a:lnRef idx="2">
            <a:schemeClr val="accent1"/>
          </a:lnRef>
          <a:fillRef idx="0">
            <a:schemeClr val="accent1"/>
          </a:fillRef>
          <a:effectRef idx="1">
            <a:schemeClr val="accent1"/>
          </a:effectRef>
          <a:fontRef idx="minor">
            <a:schemeClr val="tx1"/>
          </a:fontRef>
        </p:style>
      </p:cxnSp>
      <p:sp>
        <p:nvSpPr>
          <p:cNvPr id="29" name="Isosceles Triangle 28"/>
          <p:cNvSpPr/>
          <p:nvPr/>
        </p:nvSpPr>
        <p:spPr>
          <a:xfrm>
            <a:off x="4519665" y="3884725"/>
            <a:ext cx="382654" cy="3562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p:nvSpPr>
        <p:spPr>
          <a:xfrm>
            <a:off x="6105498" y="2794530"/>
            <a:ext cx="382654" cy="3562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p:nvSpPr>
        <p:spPr>
          <a:xfrm>
            <a:off x="7767293" y="2794530"/>
            <a:ext cx="382654" cy="3562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p:nvSpPr>
        <p:spPr>
          <a:xfrm>
            <a:off x="2770462" y="2676999"/>
            <a:ext cx="525401" cy="4958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p:cNvSpPr/>
          <p:nvPr/>
        </p:nvSpPr>
        <p:spPr>
          <a:xfrm>
            <a:off x="6041196" y="3729403"/>
            <a:ext cx="525401" cy="4958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p:cNvSpPr/>
          <p:nvPr/>
        </p:nvSpPr>
        <p:spPr>
          <a:xfrm>
            <a:off x="4396825" y="2526546"/>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p:nvSpPr>
        <p:spPr>
          <a:xfrm>
            <a:off x="2722906" y="3548373"/>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p:nvSpPr>
        <p:spPr>
          <a:xfrm>
            <a:off x="7612301" y="3568260"/>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p:nvSpPr>
        <p:spPr>
          <a:xfrm>
            <a:off x="2539156" y="4709437"/>
            <a:ext cx="1149866" cy="10546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itle 40"/>
          <p:cNvSpPr>
            <a:spLocks noGrp="1"/>
          </p:cNvSpPr>
          <p:nvPr>
            <p:ph type="title"/>
          </p:nvPr>
        </p:nvSpPr>
        <p:spPr/>
        <p:txBody>
          <a:bodyPr>
            <a:normAutofit/>
          </a:bodyPr>
          <a:lstStyle/>
          <a:p>
            <a:r>
              <a:rPr lang="en-US" sz="5400" dirty="0" smtClean="0">
                <a:solidFill>
                  <a:schemeClr val="accent2">
                    <a:lumMod val="60000"/>
                    <a:lumOff val="40000"/>
                  </a:schemeClr>
                </a:solidFill>
                <a:latin typeface="KG Manhattan Script" charset="0"/>
                <a:ea typeface="KG Manhattan Script" charset="0"/>
                <a:cs typeface="KG Manhattan Script" charset="0"/>
              </a:rPr>
              <a:t>Testing is Everywhere!</a:t>
            </a:r>
            <a:endParaRPr lang="en-US" sz="5400" dirty="0">
              <a:solidFill>
                <a:schemeClr val="accent2">
                  <a:lumMod val="60000"/>
                  <a:lumOff val="40000"/>
                </a:schemeClr>
              </a:solidFill>
              <a:latin typeface="KG Manhattan Script" charset="0"/>
              <a:ea typeface="KG Manhattan Script" charset="0"/>
              <a:cs typeface="KG Manhattan Script" charset="0"/>
            </a:endParaRPr>
          </a:p>
        </p:txBody>
      </p:sp>
      <p:sp>
        <p:nvSpPr>
          <p:cNvPr id="43" name="Isosceles Triangle 42"/>
          <p:cNvSpPr/>
          <p:nvPr/>
        </p:nvSpPr>
        <p:spPr>
          <a:xfrm>
            <a:off x="6041196" y="5075951"/>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p:nvSpPr>
        <p:spPr>
          <a:xfrm>
            <a:off x="4308737" y="4910419"/>
            <a:ext cx="900333" cy="83345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p:nvSpPr>
        <p:spPr>
          <a:xfrm>
            <a:off x="7556356" y="4926495"/>
            <a:ext cx="900333" cy="83345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152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1.png"/>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rot="5400000">
            <a:off x="6122207" y="2038285"/>
            <a:ext cx="2458203" cy="1843652"/>
          </a:xfrm>
          <a:prstGeom prst="ellipse">
            <a:avLst/>
          </a:prstGeom>
          <a:ln>
            <a:noFill/>
          </a:ln>
          <a:effectLst>
            <a:softEdge rad="112500"/>
          </a:effectLst>
        </p:spPr>
      </p:pic>
      <p:sp>
        <p:nvSpPr>
          <p:cNvPr id="5" name="TextBox 4"/>
          <p:cNvSpPr txBox="1"/>
          <p:nvPr/>
        </p:nvSpPr>
        <p:spPr>
          <a:xfrm>
            <a:off x="6091009" y="4146481"/>
            <a:ext cx="2692400" cy="1077218"/>
          </a:xfrm>
          <a:prstGeom prst="rect">
            <a:avLst/>
          </a:prstGeom>
          <a:noFill/>
        </p:spPr>
        <p:txBody>
          <a:bodyPr wrap="square" rtlCol="0">
            <a:spAutoFit/>
          </a:bodyPr>
          <a:lstStyle/>
          <a:p>
            <a:pPr algn="ctr"/>
            <a:r>
              <a:rPr lang="en-US" sz="3200" dirty="0" smtClean="0">
                <a:latin typeface="KG Manhattan Script"/>
                <a:cs typeface="KG Manhattan Script"/>
              </a:rPr>
              <a:t>(Exploratory) </a:t>
            </a:r>
            <a:br>
              <a:rPr lang="en-US" sz="3200" dirty="0" smtClean="0">
                <a:latin typeface="KG Manhattan Script"/>
                <a:cs typeface="KG Manhattan Script"/>
              </a:rPr>
            </a:br>
            <a:r>
              <a:rPr lang="en-US" sz="3200" dirty="0" smtClean="0">
                <a:solidFill>
                  <a:schemeClr val="accent2"/>
                </a:solidFill>
                <a:latin typeface="KG Manhattan Script"/>
                <a:cs typeface="KG Manhattan Script"/>
              </a:rPr>
              <a:t>Tester</a:t>
            </a:r>
            <a:endParaRPr lang="en-US" sz="3200" dirty="0">
              <a:solidFill>
                <a:schemeClr val="accent2"/>
              </a:solidFill>
              <a:latin typeface="KG Manhattan Script"/>
              <a:cs typeface="KG Manhattan Script"/>
            </a:endParaRPr>
          </a:p>
        </p:txBody>
      </p:sp>
      <p:sp>
        <p:nvSpPr>
          <p:cNvPr id="6" name="Title 3"/>
          <p:cNvSpPr txBox="1">
            <a:spLocks/>
          </p:cNvSpPr>
          <p:nvPr/>
        </p:nvSpPr>
        <p:spPr>
          <a:xfrm>
            <a:off x="527058" y="1247043"/>
            <a:ext cx="5317598" cy="293568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dirty="0" smtClean="0"/>
              <a:t>Product is my </a:t>
            </a:r>
            <a:r>
              <a:rPr lang="en-US" sz="6600" dirty="0" smtClean="0">
                <a:solidFill>
                  <a:schemeClr val="accent2"/>
                </a:solidFill>
              </a:rPr>
              <a:t>external imagination</a:t>
            </a:r>
            <a:br>
              <a:rPr lang="en-US" sz="6600" dirty="0" smtClean="0">
                <a:solidFill>
                  <a:schemeClr val="accent2"/>
                </a:solidFill>
              </a:rPr>
            </a:br>
            <a:r>
              <a:rPr lang="en-US" sz="6600" dirty="0" smtClean="0">
                <a:solidFill>
                  <a:schemeClr val="accent2"/>
                </a:solidFill>
              </a:rPr>
              <a:t/>
            </a:r>
            <a:br>
              <a:rPr lang="en-US" sz="6600" dirty="0" smtClean="0">
                <a:solidFill>
                  <a:schemeClr val="accent2"/>
                </a:solidFill>
              </a:rPr>
            </a:br>
            <a:endParaRPr lang="en-US" dirty="0">
              <a:solidFill>
                <a:schemeClr val="bg1">
                  <a:lumMod val="50000"/>
                </a:schemeClr>
              </a:solidFill>
            </a:endParaRPr>
          </a:p>
        </p:txBody>
      </p:sp>
    </p:spTree>
    <p:extLst>
      <p:ext uri="{BB962C8B-B14F-4D97-AF65-F5344CB8AC3E}">
        <p14:creationId xmlns:p14="http://schemas.microsoft.com/office/powerpoint/2010/main" val="189061820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sz="4000" dirty="0" err="1" smtClean="0">
                <a:latin typeface="+mn-lt"/>
              </a:rPr>
              <a:t>Exploratory</a:t>
            </a:r>
            <a:r>
              <a:rPr lang="fi-FI" sz="4000" dirty="0" smtClean="0">
                <a:latin typeface="+mn-lt"/>
              </a:rPr>
              <a:t> </a:t>
            </a:r>
            <a:r>
              <a:rPr lang="fi-FI" sz="4000" dirty="0" err="1" smtClean="0">
                <a:latin typeface="+mn-lt"/>
              </a:rPr>
              <a:t>Testing</a:t>
            </a:r>
            <a:r>
              <a:rPr lang="fi-FI" sz="4000" dirty="0" smtClean="0">
                <a:latin typeface="+mn-lt"/>
              </a:rPr>
              <a:t>: </a:t>
            </a:r>
            <a:br>
              <a:rPr lang="fi-FI" sz="4000" dirty="0" smtClean="0">
                <a:latin typeface="+mn-lt"/>
              </a:rPr>
            </a:br>
            <a:r>
              <a:rPr lang="fi-FI" sz="4000" dirty="0" err="1" smtClean="0">
                <a:latin typeface="+mn-lt"/>
              </a:rPr>
              <a:t>Frame</a:t>
            </a:r>
            <a:r>
              <a:rPr lang="fi-FI" sz="4000" dirty="0" smtClean="0">
                <a:latin typeface="+mn-lt"/>
              </a:rPr>
              <a:t> of Management</a:t>
            </a:r>
            <a:endParaRPr lang="fi-FI" sz="4000" dirty="0">
              <a:latin typeface="+mn-lt"/>
            </a:endParaRPr>
          </a:p>
        </p:txBody>
      </p:sp>
      <p:sp>
        <p:nvSpPr>
          <p:cNvPr id="4" name="TextBox 3"/>
          <p:cNvSpPr txBox="1"/>
          <p:nvPr/>
        </p:nvSpPr>
        <p:spPr>
          <a:xfrm>
            <a:off x="4567230" y="2438400"/>
            <a:ext cx="2643206" cy="523220"/>
          </a:xfrm>
          <a:prstGeom prst="rect">
            <a:avLst/>
          </a:prstGeom>
          <a:noFill/>
        </p:spPr>
        <p:txBody>
          <a:bodyPr wrap="square" rtlCol="0">
            <a:spAutoFit/>
          </a:bodyPr>
          <a:lstStyle/>
          <a:p>
            <a:r>
              <a:rPr lang="fi-FI" sz="2800" dirty="0" smtClean="0">
                <a:latin typeface="+mn-lt"/>
              </a:rPr>
              <a:t>”A day’s work”</a:t>
            </a:r>
            <a:endParaRPr lang="fi-FI" sz="2800" dirty="0">
              <a:latin typeface="+mn-lt"/>
            </a:endParaRPr>
          </a:p>
        </p:txBody>
      </p:sp>
      <p:grpSp>
        <p:nvGrpSpPr>
          <p:cNvPr id="3" name="Group 8"/>
          <p:cNvGrpSpPr>
            <a:grpSpLocks/>
          </p:cNvGrpSpPr>
          <p:nvPr/>
        </p:nvGrpSpPr>
        <p:grpSpPr bwMode="auto">
          <a:xfrm>
            <a:off x="4814886" y="2971803"/>
            <a:ext cx="4024314" cy="2143140"/>
            <a:chOff x="432" y="768"/>
            <a:chExt cx="5088" cy="3264"/>
          </a:xfrm>
        </p:grpSpPr>
        <p:sp>
          <p:nvSpPr>
            <p:cNvPr id="6" name="Rectangle 3"/>
            <p:cNvSpPr>
              <a:spLocks noChangeArrowheads="1"/>
            </p:cNvSpPr>
            <p:nvPr/>
          </p:nvSpPr>
          <p:spPr bwMode="auto">
            <a:xfrm>
              <a:off x="432" y="768"/>
              <a:ext cx="2496" cy="1584"/>
            </a:xfrm>
            <a:prstGeom prst="rect">
              <a:avLst/>
            </a:prstGeom>
            <a:solidFill>
              <a:schemeClr val="bg1"/>
            </a:solidFill>
            <a:ln w="57150">
              <a:solidFill>
                <a:schemeClr val="accent2"/>
              </a:solidFill>
              <a:miter lim="800000"/>
              <a:headEnd/>
              <a:tailEnd/>
            </a:ln>
            <a:effectLst/>
          </p:spPr>
          <p:txBody>
            <a:bodyPr wrap="none" lIns="90000" tIns="46800" rIns="90000" bIns="46800" anchor="ctr"/>
            <a:lstStyle/>
            <a:p>
              <a:pPr algn="ctr"/>
              <a:r>
                <a:rPr lang="en-GB" sz="1400" b="1" dirty="0" smtClean="0">
                  <a:latin typeface="+mn-lt"/>
                </a:rPr>
                <a:t>Vision (“Sandbox”)</a:t>
              </a:r>
              <a:endParaRPr lang="en-GB" sz="1400" b="1" dirty="0">
                <a:latin typeface="+mn-lt"/>
              </a:endParaRPr>
            </a:p>
          </p:txBody>
        </p:sp>
        <p:sp>
          <p:nvSpPr>
            <p:cNvPr id="7" name="Rectangle 5"/>
            <p:cNvSpPr>
              <a:spLocks noChangeArrowheads="1"/>
            </p:cNvSpPr>
            <p:nvPr/>
          </p:nvSpPr>
          <p:spPr bwMode="auto">
            <a:xfrm>
              <a:off x="3024" y="76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Current Charter</a:t>
              </a:r>
              <a:endParaRPr lang="en-GB" sz="1400" b="1" dirty="0">
                <a:latin typeface="+mn-lt"/>
              </a:endParaRPr>
            </a:p>
          </p:txBody>
        </p:sp>
        <p:sp>
          <p:nvSpPr>
            <p:cNvPr id="8" name="Rectangle 6"/>
            <p:cNvSpPr>
              <a:spLocks noChangeArrowheads="1"/>
            </p:cNvSpPr>
            <p:nvPr/>
          </p:nvSpPr>
          <p:spPr bwMode="auto">
            <a:xfrm>
              <a:off x="432" y="2448"/>
              <a:ext cx="2496" cy="1584"/>
            </a:xfrm>
            <a:prstGeom prst="rect">
              <a:avLst/>
            </a:prstGeom>
            <a:solidFill>
              <a:schemeClr val="bg1"/>
            </a:solidFill>
            <a:ln w="57150">
              <a:solidFill>
                <a:schemeClr val="folHlink"/>
              </a:solidFill>
              <a:miter lim="800000"/>
              <a:headEnd/>
              <a:tailEnd/>
            </a:ln>
            <a:effectLst/>
          </p:spPr>
          <p:txBody>
            <a:bodyPr wrap="none" lIns="90000" tIns="46800" rIns="90000" bIns="46800" anchor="ctr"/>
            <a:lstStyle/>
            <a:p>
              <a:pPr algn="ctr"/>
              <a:r>
                <a:rPr lang="en-GB" sz="1400" b="1" dirty="0" smtClean="0">
                  <a:latin typeface="+mn-lt"/>
                </a:rPr>
                <a:t>Other Charters</a:t>
              </a:r>
              <a:endParaRPr lang="en-GB" sz="1400" b="1" dirty="0">
                <a:latin typeface="+mn-lt"/>
              </a:endParaRPr>
            </a:p>
          </p:txBody>
        </p:sp>
        <p:sp>
          <p:nvSpPr>
            <p:cNvPr id="9" name="Rectangle 7"/>
            <p:cNvSpPr>
              <a:spLocks noChangeArrowheads="1"/>
            </p:cNvSpPr>
            <p:nvPr/>
          </p:nvSpPr>
          <p:spPr bwMode="auto">
            <a:xfrm>
              <a:off x="3024" y="244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Details</a:t>
              </a:r>
              <a:endParaRPr lang="en-GB" sz="1400" b="1" dirty="0">
                <a:latin typeface="+mn-lt"/>
              </a:endParaRPr>
            </a:p>
          </p:txBody>
        </p:sp>
      </p:grpSp>
      <p:sp>
        <p:nvSpPr>
          <p:cNvPr id="11" name="Folded Corner 10"/>
          <p:cNvSpPr/>
          <p:nvPr/>
        </p:nvSpPr>
        <p:spPr>
          <a:xfrm>
            <a:off x="7491402" y="5548316"/>
            <a:ext cx="1500198" cy="833013"/>
          </a:xfrm>
          <a:prstGeom prst="foldedCorner">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i-FI" sz="2000" dirty="0" smtClean="0"/>
              <a:t>Bug </a:t>
            </a:r>
            <a:br>
              <a:rPr lang="fi-FI" sz="2000" dirty="0" smtClean="0"/>
            </a:br>
            <a:r>
              <a:rPr lang="fi-FI" sz="2000" dirty="0" smtClean="0"/>
              <a:t>Reports</a:t>
            </a:r>
            <a:endParaRPr lang="fi-FI" sz="2000" dirty="0"/>
          </a:p>
        </p:txBody>
      </p:sp>
      <p:sp>
        <p:nvSpPr>
          <p:cNvPr id="12" name="Cloud 11"/>
          <p:cNvSpPr/>
          <p:nvPr/>
        </p:nvSpPr>
        <p:spPr>
          <a:xfrm>
            <a:off x="3429000" y="1417639"/>
            <a:ext cx="2571760" cy="1082668"/>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i-FI" dirty="0" smtClean="0"/>
              <a:t>Perception of quality and coverage</a:t>
            </a:r>
            <a:endParaRPr lang="fi-FI" dirty="0"/>
          </a:p>
        </p:txBody>
      </p:sp>
      <p:sp>
        <p:nvSpPr>
          <p:cNvPr id="13" name="Folded Corner 12"/>
          <p:cNvSpPr/>
          <p:nvPr/>
        </p:nvSpPr>
        <p:spPr>
          <a:xfrm>
            <a:off x="7010400" y="1381076"/>
            <a:ext cx="1600200" cy="1143000"/>
          </a:xfrm>
          <a:prstGeom prst="foldedCorner">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i-FI" sz="2000" dirty="0" smtClean="0"/>
              <a:t>Quality </a:t>
            </a:r>
            <a:br>
              <a:rPr lang="fi-FI" sz="2000" dirty="0" smtClean="0"/>
            </a:br>
            <a:r>
              <a:rPr lang="fi-FI" sz="2000" dirty="0" smtClean="0"/>
              <a:t>Report</a:t>
            </a:r>
            <a:endParaRPr lang="fi-FI" sz="2000" dirty="0"/>
          </a:p>
        </p:txBody>
      </p:sp>
      <p:sp>
        <p:nvSpPr>
          <p:cNvPr id="14" name="Rounded Rectangular Callout 13"/>
          <p:cNvSpPr/>
          <p:nvPr/>
        </p:nvSpPr>
        <p:spPr>
          <a:xfrm>
            <a:off x="1600200" y="1500184"/>
            <a:ext cx="1571636" cy="928695"/>
          </a:xfrm>
          <a:prstGeom prst="wedgeRoundRectCallout">
            <a:avLst>
              <a:gd name="adj1" fmla="val 48984"/>
              <a:gd name="adj2" fmla="val 85474"/>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i-FI" sz="2000" dirty="0" smtClean="0"/>
              <a:t>Debriefing</a:t>
            </a:r>
            <a:endParaRPr lang="fi-FI" sz="2000" dirty="0"/>
          </a:p>
        </p:txBody>
      </p:sp>
      <p:grpSp>
        <p:nvGrpSpPr>
          <p:cNvPr id="5" name="Group 19"/>
          <p:cNvGrpSpPr/>
          <p:nvPr/>
        </p:nvGrpSpPr>
        <p:grpSpPr>
          <a:xfrm>
            <a:off x="3505200" y="2819401"/>
            <a:ext cx="1071570" cy="1266402"/>
            <a:chOff x="4071934" y="4746507"/>
            <a:chExt cx="1071570" cy="1266403"/>
          </a:xfrm>
        </p:grpSpPr>
        <p:pic>
          <p:nvPicPr>
            <p:cNvPr id="3076" name="Picture 4" descr="C:\Documents and Settings\Maaret\My Documents\My Pictures\Microsoft Clip Organizer\j0078753.wmf"/>
            <p:cNvPicPr>
              <a:picLocks noChangeAspect="1" noChangeArrowheads="1"/>
            </p:cNvPicPr>
            <p:nvPr/>
          </p:nvPicPr>
          <p:blipFill>
            <a:blip r:embed="rId3" cstate="print"/>
            <a:srcRect/>
            <a:stretch>
              <a:fillRect/>
            </a:stretch>
          </p:blipFill>
          <p:spPr bwMode="auto">
            <a:xfrm>
              <a:off x="4161898" y="4746507"/>
              <a:ext cx="838730" cy="891773"/>
            </a:xfrm>
            <a:prstGeom prst="rect">
              <a:avLst/>
            </a:prstGeom>
            <a:noFill/>
          </p:spPr>
        </p:pic>
        <p:sp>
          <p:nvSpPr>
            <p:cNvPr id="18" name="TextBox 17"/>
            <p:cNvSpPr txBox="1"/>
            <p:nvPr/>
          </p:nvSpPr>
          <p:spPr>
            <a:xfrm>
              <a:off x="4071934" y="5643578"/>
              <a:ext cx="1071570" cy="369332"/>
            </a:xfrm>
            <a:prstGeom prst="rect">
              <a:avLst/>
            </a:prstGeom>
            <a:noFill/>
          </p:spPr>
          <p:txBody>
            <a:bodyPr wrap="square" rtlCol="0">
              <a:spAutoFit/>
            </a:bodyPr>
            <a:lstStyle/>
            <a:p>
              <a:r>
                <a:rPr lang="fi-FI" dirty="0" smtClean="0">
                  <a:latin typeface="+mn-lt"/>
                </a:rPr>
                <a:t>Tester</a:t>
              </a:r>
              <a:endParaRPr lang="fi-FI" dirty="0">
                <a:latin typeface="+mn-lt"/>
              </a:endParaRPr>
            </a:p>
          </p:txBody>
        </p:sp>
      </p:grpSp>
      <p:grpSp>
        <p:nvGrpSpPr>
          <p:cNvPr id="10" name="Group 20"/>
          <p:cNvGrpSpPr/>
          <p:nvPr/>
        </p:nvGrpSpPr>
        <p:grpSpPr>
          <a:xfrm>
            <a:off x="-252394" y="1447800"/>
            <a:ext cx="1928794" cy="1983372"/>
            <a:chOff x="7000892" y="2449149"/>
            <a:chExt cx="1928794" cy="1983372"/>
          </a:xfrm>
        </p:grpSpPr>
        <p:pic>
          <p:nvPicPr>
            <p:cNvPr id="3077" name="Picture 5" descr="C:\Documents and Settings\Maaret\My Documents\My Pictures\Microsoft Clip Organizer\j0078713.wmf"/>
            <p:cNvPicPr>
              <a:picLocks noChangeAspect="1" noChangeArrowheads="1"/>
            </p:cNvPicPr>
            <p:nvPr/>
          </p:nvPicPr>
          <p:blipFill>
            <a:blip r:embed="rId4" cstate="print"/>
            <a:srcRect/>
            <a:stretch>
              <a:fillRect/>
            </a:stretch>
          </p:blipFill>
          <p:spPr bwMode="auto">
            <a:xfrm>
              <a:off x="7641525" y="2449149"/>
              <a:ext cx="645251" cy="1376721"/>
            </a:xfrm>
            <a:prstGeom prst="rect">
              <a:avLst/>
            </a:prstGeom>
            <a:noFill/>
          </p:spPr>
        </p:pic>
        <p:sp>
          <p:nvSpPr>
            <p:cNvPr id="19" name="TextBox 18"/>
            <p:cNvSpPr txBox="1"/>
            <p:nvPr/>
          </p:nvSpPr>
          <p:spPr>
            <a:xfrm>
              <a:off x="7000892" y="3786190"/>
              <a:ext cx="1928794" cy="646331"/>
            </a:xfrm>
            <a:prstGeom prst="rect">
              <a:avLst/>
            </a:prstGeom>
            <a:noFill/>
          </p:spPr>
          <p:txBody>
            <a:bodyPr wrap="square" rtlCol="0">
              <a:spAutoFit/>
            </a:bodyPr>
            <a:lstStyle/>
            <a:p>
              <a:pPr algn="ctr"/>
              <a:r>
                <a:rPr lang="fi-FI" dirty="0" smtClean="0">
                  <a:latin typeface="+mn-lt"/>
                </a:rPr>
                <a:t>Test </a:t>
              </a:r>
              <a:br>
                <a:rPr lang="fi-FI" dirty="0" smtClean="0">
                  <a:latin typeface="+mn-lt"/>
                </a:rPr>
              </a:br>
              <a:r>
                <a:rPr lang="fi-FI" dirty="0" smtClean="0">
                  <a:latin typeface="+mn-lt"/>
                </a:rPr>
                <a:t>Manager</a:t>
              </a:r>
              <a:endParaRPr lang="fi-FI" dirty="0">
                <a:latin typeface="+mn-lt"/>
              </a:endParaRPr>
            </a:p>
          </p:txBody>
        </p:sp>
      </p:grpSp>
      <p:sp>
        <p:nvSpPr>
          <p:cNvPr id="22" name="TextBox 21"/>
          <p:cNvSpPr txBox="1"/>
          <p:nvPr/>
        </p:nvSpPr>
        <p:spPr>
          <a:xfrm>
            <a:off x="1604954" y="2438400"/>
            <a:ext cx="1382870" cy="1477328"/>
          </a:xfrm>
          <a:prstGeom prst="rect">
            <a:avLst/>
          </a:prstGeom>
          <a:noFill/>
        </p:spPr>
        <p:txBody>
          <a:bodyPr wrap="square" rtlCol="0">
            <a:spAutoFit/>
          </a:bodyPr>
          <a:lstStyle/>
          <a:p>
            <a:r>
              <a:rPr lang="fi-FI" b="1" dirty="0" smtClean="0">
                <a:solidFill>
                  <a:srgbClr val="FF0000"/>
                </a:solidFill>
                <a:latin typeface="+mn-lt"/>
              </a:rPr>
              <a:t>P</a:t>
            </a:r>
            <a:r>
              <a:rPr lang="fi-FI" dirty="0" smtClean="0">
                <a:latin typeface="+mn-lt"/>
              </a:rPr>
              <a:t>ast</a:t>
            </a:r>
          </a:p>
          <a:p>
            <a:r>
              <a:rPr lang="fi-FI" b="1" dirty="0" smtClean="0">
                <a:solidFill>
                  <a:srgbClr val="FF0000"/>
                </a:solidFill>
                <a:latin typeface="+mn-lt"/>
              </a:rPr>
              <a:t>R</a:t>
            </a:r>
            <a:r>
              <a:rPr lang="fi-FI" dirty="0" smtClean="0">
                <a:latin typeface="+mn-lt"/>
              </a:rPr>
              <a:t>esults</a:t>
            </a:r>
          </a:p>
          <a:p>
            <a:r>
              <a:rPr lang="fi-FI" b="1" dirty="0" smtClean="0">
                <a:solidFill>
                  <a:srgbClr val="FF0000"/>
                </a:solidFill>
                <a:latin typeface="+mn-lt"/>
              </a:rPr>
              <a:t>O</a:t>
            </a:r>
            <a:r>
              <a:rPr lang="fi-FI" dirty="0" smtClean="0">
                <a:latin typeface="+mn-lt"/>
              </a:rPr>
              <a:t>bstacles</a:t>
            </a:r>
          </a:p>
          <a:p>
            <a:r>
              <a:rPr lang="fi-FI" b="1" dirty="0" smtClean="0">
                <a:solidFill>
                  <a:srgbClr val="FF0000"/>
                </a:solidFill>
                <a:latin typeface="+mn-lt"/>
              </a:rPr>
              <a:t>O</a:t>
            </a:r>
            <a:r>
              <a:rPr lang="fi-FI" dirty="0" smtClean="0">
                <a:latin typeface="+mn-lt"/>
              </a:rPr>
              <a:t>utlook</a:t>
            </a:r>
          </a:p>
          <a:p>
            <a:r>
              <a:rPr lang="fi-FI" b="1" dirty="0" smtClean="0">
                <a:solidFill>
                  <a:srgbClr val="FF0000"/>
                </a:solidFill>
                <a:latin typeface="+mn-lt"/>
              </a:rPr>
              <a:t>F</a:t>
            </a:r>
            <a:r>
              <a:rPr lang="fi-FI" dirty="0" smtClean="0">
                <a:latin typeface="+mn-lt"/>
              </a:rPr>
              <a:t>eelings</a:t>
            </a:r>
            <a:endParaRPr lang="fi-FI" dirty="0">
              <a:latin typeface="+mn-lt"/>
            </a:endParaRPr>
          </a:p>
        </p:txBody>
      </p:sp>
      <p:sp>
        <p:nvSpPr>
          <p:cNvPr id="23" name="Right Arrow 22"/>
          <p:cNvSpPr/>
          <p:nvPr/>
        </p:nvSpPr>
        <p:spPr>
          <a:xfrm rot="2826998">
            <a:off x="7509485" y="4918687"/>
            <a:ext cx="571504" cy="57150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sp>
        <p:nvSpPr>
          <p:cNvPr id="24" name="Right Arrow 23"/>
          <p:cNvSpPr/>
          <p:nvPr/>
        </p:nvSpPr>
        <p:spPr>
          <a:xfrm>
            <a:off x="6286512" y="1643049"/>
            <a:ext cx="500066" cy="5000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i-FI"/>
          </a:p>
        </p:txBody>
      </p:sp>
      <p:sp>
        <p:nvSpPr>
          <p:cNvPr id="25" name="Left Arrow 24"/>
          <p:cNvSpPr/>
          <p:nvPr/>
        </p:nvSpPr>
        <p:spPr>
          <a:xfrm rot="19350830">
            <a:off x="4991691" y="4915491"/>
            <a:ext cx="571504" cy="5715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6" name="TextBox 25"/>
          <p:cNvSpPr txBox="1"/>
          <p:nvPr/>
        </p:nvSpPr>
        <p:spPr>
          <a:xfrm>
            <a:off x="8458200" y="4419600"/>
            <a:ext cx="3048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7" name="TextBox 26"/>
          <p:cNvSpPr txBox="1"/>
          <p:nvPr/>
        </p:nvSpPr>
        <p:spPr>
          <a:xfrm>
            <a:off x="8382000" y="4114800"/>
            <a:ext cx="4572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8" name="TextBox 27"/>
          <p:cNvSpPr txBox="1"/>
          <p:nvPr/>
        </p:nvSpPr>
        <p:spPr>
          <a:xfrm>
            <a:off x="8382000" y="4724400"/>
            <a:ext cx="457200" cy="338554"/>
          </a:xfrm>
          <a:prstGeom prst="rect">
            <a:avLst/>
          </a:prstGeom>
          <a:noFill/>
        </p:spPr>
        <p:txBody>
          <a:bodyPr wrap="square" rtlCol="0">
            <a:spAutoFit/>
          </a:bodyPr>
          <a:lstStyle/>
          <a:p>
            <a:pPr algn="ctr"/>
            <a:r>
              <a:rPr lang="fi-FI" sz="1600" dirty="0" smtClean="0">
                <a:latin typeface="+mn-lt"/>
              </a:rPr>
              <a:t>x</a:t>
            </a:r>
            <a:endParaRPr lang="fi-FI" sz="1600" dirty="0">
              <a:latin typeface="+mn-lt"/>
            </a:endParaRPr>
          </a:p>
        </p:txBody>
      </p:sp>
      <p:grpSp>
        <p:nvGrpSpPr>
          <p:cNvPr id="15" name="Group 28"/>
          <p:cNvGrpSpPr/>
          <p:nvPr/>
        </p:nvGrpSpPr>
        <p:grpSpPr>
          <a:xfrm>
            <a:off x="1828800" y="4797153"/>
            <a:ext cx="3124200" cy="2104379"/>
            <a:chOff x="4648200" y="1436969"/>
            <a:chExt cx="4114800" cy="4261883"/>
          </a:xfrm>
        </p:grpSpPr>
        <p:sp>
          <p:nvSpPr>
            <p:cNvPr id="30" name="TextBox 29"/>
            <p:cNvSpPr txBox="1"/>
            <p:nvPr/>
          </p:nvSpPr>
          <p:spPr>
            <a:xfrm>
              <a:off x="4648200" y="1436969"/>
              <a:ext cx="4038599" cy="1059648"/>
            </a:xfrm>
            <a:prstGeom prst="rect">
              <a:avLst/>
            </a:prstGeom>
            <a:noFill/>
          </p:spPr>
          <p:txBody>
            <a:bodyPr wrap="square" rtlCol="0">
              <a:spAutoFit/>
            </a:bodyPr>
            <a:lstStyle/>
            <a:p>
              <a:pPr algn="ctr"/>
              <a:r>
                <a:rPr lang="fi-FI" sz="1400" b="1" dirty="0" smtClean="0">
                  <a:latin typeface="+mn-lt"/>
                </a:rPr>
                <a:t>Charter backlog of the future testing</a:t>
              </a:r>
              <a:endParaRPr lang="fi-FI" sz="1400" b="1" dirty="0">
                <a:latin typeface="+mn-lt"/>
              </a:endParaRPr>
            </a:p>
          </p:txBody>
        </p:sp>
        <p:sp>
          <p:nvSpPr>
            <p:cNvPr id="31" name="Rectangle 30"/>
            <p:cNvSpPr/>
            <p:nvPr/>
          </p:nvSpPr>
          <p:spPr>
            <a:xfrm>
              <a:off x="6248400" y="2590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2" name="Rectangle 31"/>
            <p:cNvSpPr/>
            <p:nvPr/>
          </p:nvSpPr>
          <p:spPr>
            <a:xfrm>
              <a:off x="6248400" y="2743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3" name="Rectangle 32"/>
            <p:cNvSpPr/>
            <p:nvPr/>
          </p:nvSpPr>
          <p:spPr>
            <a:xfrm>
              <a:off x="6248400" y="2895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4" name="Rectangle 33"/>
            <p:cNvSpPr/>
            <p:nvPr/>
          </p:nvSpPr>
          <p:spPr>
            <a:xfrm>
              <a:off x="6248400" y="30479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5" name="Rectangle 34"/>
            <p:cNvSpPr/>
            <p:nvPr/>
          </p:nvSpPr>
          <p:spPr>
            <a:xfrm>
              <a:off x="6248400" y="32003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6" name="Rectangle 35"/>
            <p:cNvSpPr/>
            <p:nvPr/>
          </p:nvSpPr>
          <p:spPr>
            <a:xfrm>
              <a:off x="6248400" y="3352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7" name="Rectangle 36"/>
            <p:cNvSpPr/>
            <p:nvPr/>
          </p:nvSpPr>
          <p:spPr>
            <a:xfrm>
              <a:off x="6248400" y="3505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8" name="Rectangle 37"/>
            <p:cNvSpPr/>
            <p:nvPr/>
          </p:nvSpPr>
          <p:spPr>
            <a:xfrm>
              <a:off x="6248400" y="3657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9" name="Rectangle 38"/>
            <p:cNvSpPr/>
            <p:nvPr/>
          </p:nvSpPr>
          <p:spPr>
            <a:xfrm>
              <a:off x="6248400" y="3810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0" name="Rectangle 39"/>
            <p:cNvSpPr/>
            <p:nvPr/>
          </p:nvSpPr>
          <p:spPr>
            <a:xfrm>
              <a:off x="6248400" y="3962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1" name="Rectangle 40"/>
            <p:cNvSpPr/>
            <p:nvPr/>
          </p:nvSpPr>
          <p:spPr>
            <a:xfrm>
              <a:off x="6248400" y="4114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2" name="Rectangle 41"/>
            <p:cNvSpPr/>
            <p:nvPr/>
          </p:nvSpPr>
          <p:spPr>
            <a:xfrm>
              <a:off x="6248400" y="4267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3" name="Rectangle 42"/>
            <p:cNvSpPr/>
            <p:nvPr/>
          </p:nvSpPr>
          <p:spPr>
            <a:xfrm>
              <a:off x="6248400" y="4419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4" name="Rectangle 43"/>
            <p:cNvSpPr/>
            <p:nvPr/>
          </p:nvSpPr>
          <p:spPr>
            <a:xfrm>
              <a:off x="6248400" y="4572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5" name="Rectangle 44"/>
            <p:cNvSpPr/>
            <p:nvPr/>
          </p:nvSpPr>
          <p:spPr>
            <a:xfrm>
              <a:off x="6248400" y="4800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6" name="Rectangle 45"/>
            <p:cNvSpPr/>
            <p:nvPr/>
          </p:nvSpPr>
          <p:spPr>
            <a:xfrm>
              <a:off x="6248400" y="4953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7" name="Rectangle 46"/>
            <p:cNvSpPr/>
            <p:nvPr/>
          </p:nvSpPr>
          <p:spPr>
            <a:xfrm>
              <a:off x="6248400" y="5105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8" name="Rectangle 47"/>
            <p:cNvSpPr/>
            <p:nvPr/>
          </p:nvSpPr>
          <p:spPr>
            <a:xfrm>
              <a:off x="6248400" y="5257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cxnSp>
          <p:nvCxnSpPr>
            <p:cNvPr id="49" name="Straight Connector 48"/>
            <p:cNvCxnSpPr/>
            <p:nvPr/>
          </p:nvCxnSpPr>
          <p:spPr>
            <a:xfrm>
              <a:off x="5334000" y="4724400"/>
              <a:ext cx="3429000" cy="0"/>
            </a:xfrm>
            <a:prstGeom prst="line">
              <a:avLst/>
            </a:prstGeom>
          </p:spPr>
          <p:style>
            <a:lnRef idx="3">
              <a:schemeClr val="accent3"/>
            </a:lnRef>
            <a:fillRef idx="0">
              <a:schemeClr val="accent3"/>
            </a:fillRef>
            <a:effectRef idx="2">
              <a:schemeClr val="accent3"/>
            </a:effectRef>
            <a:fontRef idx="minor">
              <a:schemeClr val="tx1"/>
            </a:fontRef>
          </p:style>
        </p:cxnSp>
        <p:sp>
          <p:nvSpPr>
            <p:cNvPr id="50" name="TextBox 49"/>
            <p:cNvSpPr txBox="1"/>
            <p:nvPr/>
          </p:nvSpPr>
          <p:spPr>
            <a:xfrm>
              <a:off x="4863443" y="4763867"/>
              <a:ext cx="1384958" cy="934985"/>
            </a:xfrm>
            <a:prstGeom prst="rect">
              <a:avLst/>
            </a:prstGeom>
            <a:noFill/>
          </p:spPr>
          <p:txBody>
            <a:bodyPr wrap="square" rtlCol="0">
              <a:spAutoFit/>
            </a:bodyPr>
            <a:lstStyle/>
            <a:p>
              <a:pPr algn="ctr"/>
              <a:r>
                <a:rPr lang="fi-FI" sz="1200" dirty="0" smtClean="0">
                  <a:latin typeface="+mn-lt"/>
                </a:rPr>
                <a:t>Out of budget</a:t>
              </a:r>
              <a:endParaRPr lang="fi-FI" sz="1200" dirty="0">
                <a:latin typeface="+mn-lt"/>
              </a:endParaRPr>
            </a:p>
          </p:txBody>
        </p:sp>
        <p:sp>
          <p:nvSpPr>
            <p:cNvPr id="51" name="TextBox 50"/>
            <p:cNvSpPr txBox="1"/>
            <p:nvPr/>
          </p:nvSpPr>
          <p:spPr>
            <a:xfrm>
              <a:off x="4648200" y="2438402"/>
              <a:ext cx="1371600" cy="934985"/>
            </a:xfrm>
            <a:prstGeom prst="rect">
              <a:avLst/>
            </a:prstGeom>
            <a:noFill/>
          </p:spPr>
          <p:txBody>
            <a:bodyPr wrap="square" rtlCol="0">
              <a:spAutoFit/>
            </a:bodyPr>
            <a:lstStyle/>
            <a:p>
              <a:pPr algn="ctr"/>
              <a:r>
                <a:rPr lang="fi-FI" sz="1200" dirty="0" smtClean="0">
                  <a:latin typeface="+mn-lt"/>
                </a:rPr>
                <a:t>Next in importance!</a:t>
              </a:r>
              <a:endParaRPr lang="fi-FI" sz="1200" dirty="0">
                <a:latin typeface="+mn-lt"/>
              </a:endParaRPr>
            </a:p>
          </p:txBody>
        </p:sp>
        <p:cxnSp>
          <p:nvCxnSpPr>
            <p:cNvPr id="52" name="Straight Arrow Connector 51"/>
            <p:cNvCxnSpPr/>
            <p:nvPr/>
          </p:nvCxnSpPr>
          <p:spPr>
            <a:xfrm>
              <a:off x="5791200" y="2590800"/>
              <a:ext cx="3810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16" name="Group 61"/>
          <p:cNvGrpSpPr/>
          <p:nvPr/>
        </p:nvGrpSpPr>
        <p:grpSpPr>
          <a:xfrm>
            <a:off x="3448" y="4419613"/>
            <a:ext cx="3200400" cy="1526973"/>
            <a:chOff x="3432448" y="5254823"/>
            <a:chExt cx="3200400" cy="1526973"/>
          </a:xfrm>
        </p:grpSpPr>
        <p:grpSp>
          <p:nvGrpSpPr>
            <p:cNvPr id="17" name="Group 52"/>
            <p:cNvGrpSpPr/>
            <p:nvPr/>
          </p:nvGrpSpPr>
          <p:grpSpPr>
            <a:xfrm>
              <a:off x="3733800" y="5638797"/>
              <a:ext cx="1524000" cy="1142999"/>
              <a:chOff x="457200" y="4038600"/>
              <a:chExt cx="1981200" cy="1524000"/>
            </a:xfrm>
          </p:grpSpPr>
          <p:sp>
            <p:nvSpPr>
              <p:cNvPr id="54" name="Rectangle 53"/>
              <p:cNvSpPr/>
              <p:nvPr/>
            </p:nvSpPr>
            <p:spPr>
              <a:xfrm>
                <a:off x="914400" y="40386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5" name="Rectangle 54"/>
              <p:cNvSpPr/>
              <p:nvPr/>
            </p:nvSpPr>
            <p:spPr>
              <a:xfrm>
                <a:off x="762000" y="41910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6" name="Rectangle 55"/>
              <p:cNvSpPr/>
              <p:nvPr/>
            </p:nvSpPr>
            <p:spPr>
              <a:xfrm>
                <a:off x="609600" y="43434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7" name="Rectangle 56"/>
              <p:cNvSpPr/>
              <p:nvPr/>
            </p:nvSpPr>
            <p:spPr>
              <a:xfrm>
                <a:off x="457200" y="44958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8" name="Rectangle 57"/>
              <p:cNvSpPr/>
              <p:nvPr/>
            </p:nvSpPr>
            <p:spPr>
              <a:xfrm>
                <a:off x="533400" y="4724400"/>
                <a:ext cx="1295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400"/>
              </a:p>
            </p:txBody>
          </p:sp>
          <p:sp>
            <p:nvSpPr>
              <p:cNvPr id="59" name="TextBox 58"/>
              <p:cNvSpPr txBox="1"/>
              <p:nvPr/>
            </p:nvSpPr>
            <p:spPr>
              <a:xfrm>
                <a:off x="685800" y="4800601"/>
                <a:ext cx="1480734" cy="369332"/>
              </a:xfrm>
              <a:prstGeom prst="rect">
                <a:avLst/>
              </a:prstGeom>
              <a:noFill/>
            </p:spPr>
            <p:txBody>
              <a:bodyPr wrap="square" rtlCol="0">
                <a:spAutoFit/>
              </a:bodyPr>
              <a:lstStyle/>
              <a:p>
                <a:r>
                  <a:rPr lang="fi-FI" sz="1200" dirty="0" smtClean="0">
                    <a:latin typeface="+mn-lt"/>
                  </a:rPr>
                  <a:t>#, ?, x, +</a:t>
                </a:r>
                <a:endParaRPr lang="fi-FI" sz="1200" dirty="0">
                  <a:latin typeface="+mn-lt"/>
                </a:endParaRPr>
              </a:p>
            </p:txBody>
          </p:sp>
          <p:sp>
            <p:nvSpPr>
              <p:cNvPr id="60" name="TextBox 59"/>
              <p:cNvSpPr txBox="1"/>
              <p:nvPr/>
            </p:nvSpPr>
            <p:spPr>
              <a:xfrm>
                <a:off x="685800" y="5105405"/>
                <a:ext cx="1480734" cy="369332"/>
              </a:xfrm>
              <a:prstGeom prst="rect">
                <a:avLst/>
              </a:prstGeom>
              <a:noFill/>
            </p:spPr>
            <p:txBody>
              <a:bodyPr wrap="square" rtlCol="0">
                <a:spAutoFit/>
              </a:bodyPr>
              <a:lstStyle/>
              <a:p>
                <a:r>
                  <a:rPr lang="fi-FI" sz="1200" dirty="0" smtClean="0">
                    <a:latin typeface="+mn-lt"/>
                  </a:rPr>
                  <a:t>20:20:60</a:t>
                </a:r>
                <a:endParaRPr lang="fi-FI" sz="1400" dirty="0">
                  <a:latin typeface="+mn-lt"/>
                </a:endParaRPr>
              </a:p>
            </p:txBody>
          </p:sp>
        </p:grpSp>
        <p:sp>
          <p:nvSpPr>
            <p:cNvPr id="61" name="TextBox 60"/>
            <p:cNvSpPr txBox="1"/>
            <p:nvPr/>
          </p:nvSpPr>
          <p:spPr>
            <a:xfrm>
              <a:off x="3432448" y="5254823"/>
              <a:ext cx="3200400" cy="307777"/>
            </a:xfrm>
            <a:prstGeom prst="rect">
              <a:avLst/>
            </a:prstGeom>
            <a:noFill/>
          </p:spPr>
          <p:txBody>
            <a:bodyPr wrap="square" rtlCol="0">
              <a:spAutoFit/>
            </a:bodyPr>
            <a:lstStyle/>
            <a:p>
              <a:pPr algn="ctr"/>
              <a:r>
                <a:rPr lang="fi-FI" sz="1400" b="1" dirty="0" smtClean="0">
                  <a:latin typeface="+mn-lt"/>
                </a:rPr>
                <a:t>Session sheets of the past testing</a:t>
              </a:r>
              <a:endParaRPr lang="fi-FI" sz="1400" b="1" dirty="0">
                <a:latin typeface="+mn-lt"/>
              </a:endParaRPr>
            </a:p>
          </p:txBody>
        </p:sp>
      </p:grpSp>
      <p:sp>
        <p:nvSpPr>
          <p:cNvPr id="63" name="Cloud 62"/>
          <p:cNvSpPr/>
          <p:nvPr/>
        </p:nvSpPr>
        <p:spPr>
          <a:xfrm>
            <a:off x="5181600" y="5638800"/>
            <a:ext cx="2126704" cy="838200"/>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i-FI" dirty="0" smtClean="0"/>
              <a:t>Idea of exploration</a:t>
            </a:r>
            <a:endParaRPr lang="fi-FI" dirty="0"/>
          </a:p>
        </p:txBody>
      </p:sp>
      <p:cxnSp>
        <p:nvCxnSpPr>
          <p:cNvPr id="64" name="Straight Arrow Connector 63"/>
          <p:cNvCxnSpPr/>
          <p:nvPr/>
        </p:nvCxnSpPr>
        <p:spPr>
          <a:xfrm rot="10800000">
            <a:off x="4953000" y="5410200"/>
            <a:ext cx="3810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5" name="Straight Arrow Connector 64"/>
          <p:cNvCxnSpPr/>
          <p:nvPr/>
        </p:nvCxnSpPr>
        <p:spPr>
          <a:xfrm rot="10800000" flipV="1">
            <a:off x="4953000" y="6477000"/>
            <a:ext cx="381000" cy="152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8" name="Rounded Rectangle 67"/>
          <p:cNvSpPr/>
          <p:nvPr/>
        </p:nvSpPr>
        <p:spPr>
          <a:xfrm>
            <a:off x="76200" y="3810000"/>
            <a:ext cx="1399456"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dirty="0" smtClean="0"/>
              <a:t>Metrics summary</a:t>
            </a:r>
            <a:endParaRPr lang="fi-FI" dirty="0"/>
          </a:p>
        </p:txBody>
      </p:sp>
      <p:sp>
        <p:nvSpPr>
          <p:cNvPr id="66" name="Cloud Callout 65"/>
          <p:cNvSpPr/>
          <p:nvPr/>
        </p:nvSpPr>
        <p:spPr>
          <a:xfrm>
            <a:off x="63096" y="304800"/>
            <a:ext cx="1399456" cy="838200"/>
          </a:xfrm>
          <a:prstGeom prst="cloudCallout">
            <a:avLst>
              <a:gd name="adj1" fmla="val -29041"/>
              <a:gd name="adj2" fmla="val 9548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sz="1400" dirty="0" smtClean="0"/>
              <a:t>Coaching</a:t>
            </a:r>
            <a:endParaRPr lang="fi-FI" sz="1400" dirty="0"/>
          </a:p>
        </p:txBody>
      </p:sp>
      <p:sp>
        <p:nvSpPr>
          <p:cNvPr id="67" name="Slide Number Placeholder 66"/>
          <p:cNvSpPr>
            <a:spLocks noGrp="1"/>
          </p:cNvSpPr>
          <p:nvPr>
            <p:ph type="sldNum" sz="quarter" idx="12"/>
          </p:nvPr>
        </p:nvSpPr>
        <p:spPr/>
        <p:txBody>
          <a:bodyPr/>
          <a:lstStyle/>
          <a:p>
            <a:fld id="{B6F15528-21DE-4FAA-801E-634DDDAF4B2B}" type="slidenum">
              <a:rPr lang="en-US" smtClean="0"/>
              <a:pPr/>
              <a:t>60</a:t>
            </a:fld>
            <a:endParaRPr lang="en-US"/>
          </a:p>
        </p:txBody>
      </p:sp>
      <p:sp>
        <p:nvSpPr>
          <p:cNvPr id="70" name="Folded Corner 69"/>
          <p:cNvSpPr/>
          <p:nvPr/>
        </p:nvSpPr>
        <p:spPr>
          <a:xfrm>
            <a:off x="323528" y="6021288"/>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600" dirty="0" smtClean="0"/>
              <a:t>Playbooks</a:t>
            </a:r>
            <a:endParaRPr lang="fi-FI" dirty="0"/>
          </a:p>
        </p:txBody>
      </p:sp>
      <p:sp>
        <p:nvSpPr>
          <p:cNvPr id="69" name="Folded Corner 69"/>
          <p:cNvSpPr/>
          <p:nvPr/>
        </p:nvSpPr>
        <p:spPr>
          <a:xfrm>
            <a:off x="323528" y="6453336"/>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200" dirty="0" err="1" smtClean="0"/>
              <a:t>Coverage</a:t>
            </a:r>
            <a:r>
              <a:rPr lang="fi-FI" sz="1200" dirty="0" smtClean="0"/>
              <a:t> </a:t>
            </a:r>
            <a:r>
              <a:rPr lang="fi-FI" sz="1200" dirty="0" err="1" smtClean="0"/>
              <a:t>outlines</a:t>
            </a:r>
            <a:endParaRPr lang="fi-FI" sz="1200" dirty="0"/>
          </a:p>
        </p:txBody>
      </p:sp>
    </p:spTree>
    <p:extLst>
      <p:ext uri="{BB962C8B-B14F-4D97-AF65-F5344CB8AC3E}">
        <p14:creationId xmlns:p14="http://schemas.microsoft.com/office/powerpoint/2010/main" val="257648401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fi-FI" dirty="0" smtClean="0"/>
              <a:t>Exploration Skills</a:t>
            </a:r>
            <a:br>
              <a:rPr lang="fi-FI" dirty="0" smtClean="0"/>
            </a:br>
            <a:r>
              <a:rPr lang="fi-FI" sz="1800" dirty="0" smtClean="0"/>
              <a:t>Source: Adapted from James Bach, Jon Bach, Michael Bolton. Exploratory Testing Dynamics. v.2.2. 2009</a:t>
            </a:r>
            <a:endParaRPr lang="fi-FI" sz="1800" dirty="0"/>
          </a:p>
        </p:txBody>
      </p:sp>
      <p:graphicFrame>
        <p:nvGraphicFramePr>
          <p:cNvPr id="7" name="Content Placeholder 6"/>
          <p:cNvGraphicFramePr>
            <a:graphicFrameLocks noGrp="1"/>
          </p:cNvGraphicFramePr>
          <p:nvPr>
            <p:ph idx="1"/>
          </p:nvPr>
        </p:nvGraphicFramePr>
        <p:xfrm>
          <a:off x="457200" y="1600201"/>
          <a:ext cx="4978896"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3428998" y="1800057"/>
            <a:ext cx="2467035" cy="1200329"/>
          </a:xfrm>
          <a:prstGeom prst="rect">
            <a:avLst/>
          </a:prstGeom>
          <a:noFill/>
        </p:spPr>
        <p:txBody>
          <a:bodyPr wrap="square" rtlCol="0">
            <a:spAutoFit/>
          </a:bodyPr>
          <a:lstStyle/>
          <a:p>
            <a:r>
              <a:rPr lang="fi-FI" dirty="0" smtClean="0">
                <a:latin typeface="+mn-lt"/>
              </a:rPr>
              <a:t>Done</a:t>
            </a:r>
          </a:p>
          <a:p>
            <a:r>
              <a:rPr lang="fi-FI" dirty="0" smtClean="0">
                <a:latin typeface="+mn-lt"/>
              </a:rPr>
              <a:t>To Do</a:t>
            </a:r>
          </a:p>
          <a:p>
            <a:r>
              <a:rPr lang="fi-FI" dirty="0" smtClean="0">
                <a:latin typeface="+mn-lt"/>
              </a:rPr>
              <a:t>Issues</a:t>
            </a:r>
          </a:p>
          <a:p>
            <a:r>
              <a:rPr lang="fi-FI" dirty="0" smtClean="0">
                <a:latin typeface="+mn-lt"/>
              </a:rPr>
              <a:t>Coverage</a:t>
            </a:r>
          </a:p>
        </p:txBody>
      </p:sp>
      <p:sp>
        <p:nvSpPr>
          <p:cNvPr id="11" name="TextBox 10"/>
          <p:cNvSpPr txBox="1"/>
          <p:nvPr/>
        </p:nvSpPr>
        <p:spPr>
          <a:xfrm>
            <a:off x="4071934" y="3425620"/>
            <a:ext cx="4849346" cy="646331"/>
          </a:xfrm>
          <a:prstGeom prst="rect">
            <a:avLst/>
          </a:prstGeom>
          <a:noFill/>
        </p:spPr>
        <p:txBody>
          <a:bodyPr wrap="square" rtlCol="0">
            <a:spAutoFit/>
          </a:bodyPr>
          <a:lstStyle/>
          <a:p>
            <a:r>
              <a:rPr lang="fi-FI" dirty="0" smtClean="0">
                <a:latin typeface="+mn-lt"/>
              </a:rPr>
              <a:t>All sources available </a:t>
            </a:r>
          </a:p>
          <a:p>
            <a:r>
              <a:rPr lang="fi-FI" dirty="0" smtClean="0">
                <a:latin typeface="+mn-lt"/>
              </a:rPr>
              <a:t>Best use of time – effective and efficient work</a:t>
            </a:r>
          </a:p>
        </p:txBody>
      </p:sp>
      <p:sp>
        <p:nvSpPr>
          <p:cNvPr id="12" name="TextBox 11"/>
          <p:cNvSpPr txBox="1"/>
          <p:nvPr/>
        </p:nvSpPr>
        <p:spPr>
          <a:xfrm>
            <a:off x="3500430" y="4929211"/>
            <a:ext cx="4849346" cy="1200329"/>
          </a:xfrm>
          <a:prstGeom prst="rect">
            <a:avLst/>
          </a:prstGeom>
          <a:noFill/>
        </p:spPr>
        <p:txBody>
          <a:bodyPr wrap="square" rtlCol="0">
            <a:spAutoFit/>
          </a:bodyPr>
          <a:lstStyle/>
          <a:p>
            <a:r>
              <a:rPr lang="fi-FI" dirty="0" smtClean="0">
                <a:latin typeface="+mn-lt"/>
              </a:rPr>
              <a:t>Making models</a:t>
            </a:r>
          </a:p>
          <a:p>
            <a:r>
              <a:rPr lang="fi-FI" dirty="0" smtClean="0">
                <a:latin typeface="+mn-lt"/>
              </a:rPr>
              <a:t>Tool support – creative solutions</a:t>
            </a:r>
          </a:p>
          <a:p>
            <a:r>
              <a:rPr lang="fi-FI" dirty="0" smtClean="0">
                <a:latin typeface="+mn-lt"/>
              </a:rPr>
              <a:t>Risk-based testing – scientific approach</a:t>
            </a:r>
          </a:p>
          <a:p>
            <a:r>
              <a:rPr lang="fi-FI" dirty="0" smtClean="0">
                <a:latin typeface="+mn-lt"/>
              </a:rPr>
              <a:t>Keeping one’s eyes open</a:t>
            </a:r>
          </a:p>
        </p:txBody>
      </p:sp>
      <p:sp>
        <p:nvSpPr>
          <p:cNvPr id="2" name="Slide Number Placeholder 1"/>
          <p:cNvSpPr>
            <a:spLocks noGrp="1"/>
          </p:cNvSpPr>
          <p:nvPr>
            <p:ph type="sldNum" sz="quarter" idx="12"/>
          </p:nvPr>
        </p:nvSpPr>
        <p:spPr/>
        <p:txBody>
          <a:bodyPr/>
          <a:lstStyle/>
          <a:p>
            <a:fld id="{37917B5B-4F5C-1943-9902-B3D1F12DCB41}" type="slidenum">
              <a:rPr lang="en-US" smtClean="0"/>
              <a:t>61</a:t>
            </a:fld>
            <a:endParaRPr lang="en-US"/>
          </a:p>
        </p:txBody>
      </p:sp>
    </p:spTree>
    <p:extLst>
      <p:ext uri="{BB962C8B-B14F-4D97-AF65-F5344CB8AC3E}">
        <p14:creationId xmlns:p14="http://schemas.microsoft.com/office/powerpoint/2010/main" val="21564227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8188" y="2033854"/>
            <a:ext cx="8394746" cy="2308324"/>
          </a:xfrm>
          <a:prstGeom prst="rect">
            <a:avLst/>
          </a:prstGeom>
          <a:noFill/>
        </p:spPr>
        <p:txBody>
          <a:bodyPr wrap="square" rtlCol="0">
            <a:spAutoFit/>
          </a:bodyPr>
          <a:lstStyle/>
          <a:p>
            <a:pPr algn="ctr"/>
            <a:r>
              <a:rPr lang="en-US" sz="7200" dirty="0" smtClean="0"/>
              <a:t>1.00^365 = 1.00</a:t>
            </a:r>
          </a:p>
          <a:p>
            <a:pPr algn="ctr"/>
            <a:r>
              <a:rPr lang="en-US" sz="7200" dirty="0" smtClean="0"/>
              <a:t>1.01^365 = 37.8</a:t>
            </a:r>
            <a:endParaRPr lang="en-US" sz="7200" dirty="0"/>
          </a:p>
        </p:txBody>
      </p:sp>
    </p:spTree>
    <p:extLst>
      <p:ext uri="{BB962C8B-B14F-4D97-AF65-F5344CB8AC3E}">
        <p14:creationId xmlns:p14="http://schemas.microsoft.com/office/powerpoint/2010/main" val="29996052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171" y="1009836"/>
            <a:ext cx="8650680" cy="4524315"/>
          </a:xfrm>
          <a:prstGeom prst="rect">
            <a:avLst/>
          </a:prstGeom>
          <a:noFill/>
        </p:spPr>
        <p:txBody>
          <a:bodyPr wrap="square" rtlCol="0">
            <a:spAutoFit/>
          </a:bodyPr>
          <a:lstStyle/>
          <a:p>
            <a:pPr algn="ctr"/>
            <a:r>
              <a:rPr lang="en-US" sz="7200" dirty="0" smtClean="0">
                <a:solidFill>
                  <a:schemeClr val="accent6"/>
                </a:solidFill>
                <a:latin typeface="KG Manhattan Script"/>
                <a:cs typeface="KG Manhattan Script"/>
              </a:rPr>
              <a:t>Experts</a:t>
            </a:r>
            <a:r>
              <a:rPr lang="en-US" sz="7200" dirty="0" smtClean="0">
                <a:latin typeface="KG Manhattan Script"/>
                <a:cs typeface="KG Manhattan Script"/>
              </a:rPr>
              <a:t> are not the one ones who know the most but ones who </a:t>
            </a:r>
            <a:r>
              <a:rPr lang="en-US" sz="7200" dirty="0" smtClean="0">
                <a:solidFill>
                  <a:srgbClr val="F79646"/>
                </a:solidFill>
                <a:latin typeface="KG Manhattan Script"/>
                <a:cs typeface="KG Manhattan Script"/>
              </a:rPr>
              <a:t>learn the fastest</a:t>
            </a:r>
          </a:p>
        </p:txBody>
      </p:sp>
    </p:spTree>
    <p:extLst>
      <p:ext uri="{BB962C8B-B14F-4D97-AF65-F5344CB8AC3E}">
        <p14:creationId xmlns:p14="http://schemas.microsoft.com/office/powerpoint/2010/main" val="3417105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7074" y="1076079"/>
            <a:ext cx="5665975" cy="4770504"/>
          </a:xfrm>
          <a:prstGeom prst="rect">
            <a:avLst/>
          </a:prstGeom>
          <a:noFill/>
        </p:spPr>
        <p:txBody>
          <a:bodyPr wrap="square" lIns="91412" tIns="45704" rIns="91412" bIns="45704" rtlCol="0">
            <a:spAutoFit/>
          </a:bodyPr>
          <a:lstStyle/>
          <a:p>
            <a:r>
              <a:rPr lang="en-US" sz="4800" b="1" dirty="0">
                <a:solidFill>
                  <a:schemeClr val="tx1"/>
                </a:solidFill>
                <a:latin typeface="KG Manhattan Script" charset="0"/>
                <a:ea typeface="KG Manhattan Script" charset="0"/>
                <a:cs typeface="KG Manhattan Script" charset="0"/>
              </a:rPr>
              <a:t>Maaret Pyhäjärvi</a:t>
            </a:r>
          </a:p>
          <a:p>
            <a:r>
              <a:rPr lang="en-US" sz="3200" dirty="0">
                <a:solidFill>
                  <a:schemeClr val="tx1"/>
                </a:solidFill>
              </a:rPr>
              <a:t>Email: maaret@iki.fi</a:t>
            </a:r>
          </a:p>
          <a:p>
            <a:r>
              <a:rPr lang="en-US" sz="3200" dirty="0">
                <a:solidFill>
                  <a:schemeClr val="tx1"/>
                </a:solidFill>
              </a:rPr>
              <a:t>Twitter: @</a:t>
            </a:r>
            <a:r>
              <a:rPr lang="en-US" sz="3200" dirty="0" err="1" smtClean="0">
                <a:solidFill>
                  <a:schemeClr val="tx1"/>
                </a:solidFill>
              </a:rPr>
              <a:t>maaretp</a:t>
            </a:r>
            <a:r>
              <a:rPr lang="en-US" sz="3200" dirty="0" smtClean="0">
                <a:solidFill>
                  <a:schemeClr val="tx1"/>
                </a:solidFill>
              </a:rPr>
              <a:t/>
            </a:r>
            <a:br>
              <a:rPr lang="en-US" sz="3200" dirty="0" smtClean="0">
                <a:solidFill>
                  <a:schemeClr val="tx1"/>
                </a:solidFill>
              </a:rPr>
            </a:br>
            <a:r>
              <a:rPr lang="en-US" sz="3200" dirty="0" smtClean="0">
                <a:solidFill>
                  <a:schemeClr val="tx1"/>
                </a:solidFill>
              </a:rPr>
              <a:t>Web: </a:t>
            </a:r>
            <a:r>
              <a:rPr lang="en-US" sz="3200" dirty="0" err="1" smtClean="0">
                <a:solidFill>
                  <a:schemeClr val="tx1"/>
                </a:solidFill>
              </a:rPr>
              <a:t>maaretp.com</a:t>
            </a:r>
            <a:endParaRPr lang="en-US" sz="3200" dirty="0">
              <a:solidFill>
                <a:schemeClr val="tx1"/>
              </a:solidFill>
            </a:endParaRPr>
          </a:p>
          <a:p>
            <a:r>
              <a:rPr lang="en-US" sz="3200" dirty="0">
                <a:solidFill>
                  <a:schemeClr val="tx1"/>
                </a:solidFill>
              </a:rPr>
              <a:t>Blog: visible-</a:t>
            </a:r>
            <a:r>
              <a:rPr lang="en-US" sz="3200" dirty="0" err="1" smtClean="0">
                <a:solidFill>
                  <a:schemeClr val="tx1"/>
                </a:solidFill>
              </a:rPr>
              <a:t>quality.blogspot.fi</a:t>
            </a:r>
            <a:endParaRPr lang="en-US" sz="3200" dirty="0" smtClean="0">
              <a:solidFill>
                <a:schemeClr val="tx1"/>
              </a:solidFill>
            </a:endParaRPr>
          </a:p>
          <a:p>
            <a:endParaRPr lang="en-US" sz="3200" dirty="0"/>
          </a:p>
          <a:p>
            <a:r>
              <a:rPr lang="en-US" sz="3200" dirty="0">
                <a:solidFill>
                  <a:schemeClr val="tx1">
                    <a:lumMod val="75000"/>
                    <a:lumOff val="25000"/>
                  </a:schemeClr>
                </a:solidFill>
              </a:rPr>
              <a:t>(please connect with </a:t>
            </a:r>
            <a:r>
              <a:rPr lang="en-US" sz="3200" dirty="0" smtClean="0">
                <a:solidFill>
                  <a:schemeClr val="tx1">
                    <a:lumMod val="75000"/>
                    <a:lumOff val="25000"/>
                  </a:schemeClr>
                </a:solidFill>
              </a:rPr>
              <a:t>me through </a:t>
            </a:r>
            <a:r>
              <a:rPr lang="en-US" sz="3200" dirty="0">
                <a:solidFill>
                  <a:schemeClr val="tx1">
                    <a:lumMod val="75000"/>
                    <a:lumOff val="25000"/>
                  </a:schemeClr>
                </a:solidFill>
              </a:rPr>
              <a:t>Twitter or LinkedIn)</a:t>
            </a:r>
          </a:p>
          <a:p>
            <a:endParaRPr lang="en-US" sz="3200" dirty="0">
              <a:solidFill>
                <a:schemeClr val="tx1"/>
              </a:solidFill>
            </a:endParaRPr>
          </a:p>
        </p:txBody>
      </p:sp>
      <p:pic>
        <p:nvPicPr>
          <p:cNvPr id="5" name="Picture 4" descr="maaret20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484" y="1554207"/>
            <a:ext cx="2465295" cy="24652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153307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latin typeface="KG Manhattan Script" charset="0"/>
                <a:ea typeface="KG Manhattan Script" charset="0"/>
                <a:cs typeface="KG Manhattan Script" charset="0"/>
              </a:rPr>
              <a:t>Strong-Style Navigation</a:t>
            </a:r>
            <a:endParaRPr lang="en-US" sz="6000" b="1" dirty="0">
              <a:latin typeface="KG Manhattan Script" charset="0"/>
              <a:ea typeface="KG Manhattan Script" charset="0"/>
              <a:cs typeface="KG Manhattan Script" charset="0"/>
            </a:endParaRPr>
          </a:p>
        </p:txBody>
      </p:sp>
      <p:sp>
        <p:nvSpPr>
          <p:cNvPr id="3" name="Content Placeholder 2"/>
          <p:cNvSpPr>
            <a:spLocks noGrp="1"/>
          </p:cNvSpPr>
          <p:nvPr>
            <p:ph idx="1"/>
          </p:nvPr>
        </p:nvSpPr>
        <p:spPr>
          <a:xfrm>
            <a:off x="457200" y="1814057"/>
            <a:ext cx="8229600" cy="4076137"/>
          </a:xfrm>
        </p:spPr>
        <p:txBody>
          <a:bodyPr>
            <a:noAutofit/>
          </a:bodyPr>
          <a:lstStyle/>
          <a:p>
            <a:pPr marL="0" lvl="0" indent="0" algn="ctr">
              <a:buNone/>
            </a:pPr>
            <a:r>
              <a:rPr lang="en-GB" sz="4800" dirty="0" smtClean="0"/>
              <a:t>“For </a:t>
            </a:r>
            <a:r>
              <a:rPr lang="en-GB" sz="4800" dirty="0"/>
              <a:t>an idea to go from </a:t>
            </a:r>
            <a:r>
              <a:rPr lang="en-GB" sz="4800" dirty="0">
                <a:solidFill>
                  <a:schemeClr val="accent1"/>
                </a:solidFill>
              </a:rPr>
              <a:t>your head to the computer</a:t>
            </a:r>
            <a:r>
              <a:rPr lang="en-GB" sz="4800" dirty="0"/>
              <a:t> it must </a:t>
            </a:r>
            <a:r>
              <a:rPr lang="en-GB" sz="4800" dirty="0" smtClean="0"/>
              <a:t>go </a:t>
            </a:r>
            <a:r>
              <a:rPr lang="en-GB" sz="4800" dirty="0" smtClean="0">
                <a:solidFill>
                  <a:schemeClr val="accent2">
                    <a:lumMod val="60000"/>
                    <a:lumOff val="40000"/>
                  </a:schemeClr>
                </a:solidFill>
              </a:rPr>
              <a:t>through someone else’s hands</a:t>
            </a:r>
            <a:r>
              <a:rPr lang="en-GB" sz="4800" dirty="0" smtClean="0"/>
              <a:t>”</a:t>
            </a:r>
            <a:endParaRPr lang="en-GB" sz="4800" dirty="0"/>
          </a:p>
          <a:p>
            <a:pPr marL="0" lvl="0" indent="0" algn="ctr">
              <a:buNone/>
            </a:pPr>
            <a:endParaRPr lang="en-GB" sz="2000" dirty="0"/>
          </a:p>
          <a:p>
            <a:pPr marL="0" indent="0" algn="ctr">
              <a:buNone/>
            </a:pPr>
            <a:endParaRPr lang="en-GB" sz="1400" dirty="0" smtClean="0"/>
          </a:p>
          <a:p>
            <a:pPr marL="0" indent="0" algn="ctr">
              <a:buNone/>
            </a:pPr>
            <a:endParaRPr lang="en-GB" sz="1400" dirty="0"/>
          </a:p>
          <a:p>
            <a:pPr marL="0" indent="0" algn="ctr">
              <a:buNone/>
            </a:pPr>
            <a:endParaRPr lang="en-GB" sz="1400" dirty="0" smtClean="0"/>
          </a:p>
          <a:p>
            <a:pPr marL="0" indent="0" algn="ctr">
              <a:buNone/>
            </a:pPr>
            <a:r>
              <a:rPr lang="en-GB" sz="1400" dirty="0" smtClean="0"/>
              <a:t>*</a:t>
            </a:r>
            <a:r>
              <a:rPr lang="en-GB" sz="1400" dirty="0"/>
              <a:t>http://</a:t>
            </a:r>
            <a:r>
              <a:rPr lang="en-GB" sz="1400" dirty="0" err="1" smtClean="0"/>
              <a:t>llewellynfalco.blogspot.fi</a:t>
            </a:r>
            <a:r>
              <a:rPr lang="en-GB" sz="1400" dirty="0" smtClean="0"/>
              <a:t>/2014/06/</a:t>
            </a:r>
            <a:r>
              <a:rPr lang="en-GB" sz="1400" dirty="0" err="1" smtClean="0"/>
              <a:t>llewellyns</a:t>
            </a:r>
            <a:r>
              <a:rPr lang="en-GB" sz="1400" dirty="0" smtClean="0"/>
              <a:t>-strong-style-</a:t>
            </a:r>
            <a:r>
              <a:rPr lang="en-GB" sz="1400" dirty="0" err="1" smtClean="0"/>
              <a:t>pairing.html</a:t>
            </a:r>
            <a:endParaRPr lang="en-GB" sz="3600" dirty="0"/>
          </a:p>
          <a:p>
            <a:endParaRPr lang="en-US" sz="4800" dirty="0"/>
          </a:p>
        </p:txBody>
      </p:sp>
    </p:spTree>
    <p:extLst>
      <p:ext uri="{BB962C8B-B14F-4D97-AF65-F5344CB8AC3E}">
        <p14:creationId xmlns:p14="http://schemas.microsoft.com/office/powerpoint/2010/main" val="37825651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4763"/>
            <a:ext cx="8229600" cy="4525963"/>
          </a:xfrm>
        </p:spPr>
        <p:txBody>
          <a:bodyPr>
            <a:noAutofit/>
          </a:bodyPr>
          <a:lstStyle/>
          <a:p>
            <a:pPr marL="0" indent="0" algn="ctr">
              <a:buNone/>
            </a:pPr>
            <a:r>
              <a:rPr lang="en-US" sz="4000" dirty="0"/>
              <a:t>Situation: </a:t>
            </a:r>
            <a:r>
              <a:rPr lang="en-US" sz="4000" dirty="0" smtClean="0"/>
              <a:t> You </a:t>
            </a:r>
            <a:r>
              <a:rPr lang="en-US" sz="4000" dirty="0"/>
              <a:t>are in a </a:t>
            </a:r>
            <a:r>
              <a:rPr lang="en-US" sz="4000" dirty="0">
                <a:solidFill>
                  <a:schemeClr val="accent2"/>
                </a:solidFill>
              </a:rPr>
              <a:t>real job interview</a:t>
            </a:r>
            <a:r>
              <a:rPr lang="en-US" sz="4000" dirty="0"/>
              <a:t> for a QE/SQE/Tester position and they ask you following question. Do not use several minutes to think the answer, instead try to answer as you would answer in real interview situation (start answering in some 10-20 seconds). </a:t>
            </a:r>
          </a:p>
        </p:txBody>
      </p:sp>
    </p:spTree>
    <p:extLst>
      <p:ext uri="{BB962C8B-B14F-4D97-AF65-F5344CB8AC3E}">
        <p14:creationId xmlns:p14="http://schemas.microsoft.com/office/powerpoint/2010/main" val="553625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18731"/>
            <a:ext cx="8229600" cy="1284903"/>
          </a:xfrm>
        </p:spPr>
        <p:txBody>
          <a:bodyPr>
            <a:noAutofit/>
          </a:bodyPr>
          <a:lstStyle/>
          <a:p>
            <a:pPr marL="0" indent="0" algn="ctr">
              <a:buNone/>
            </a:pPr>
            <a:r>
              <a:rPr lang="en-US" sz="7200" dirty="0" smtClean="0"/>
              <a:t>How Would You Test a Text Field?</a:t>
            </a:r>
            <a:endParaRPr lang="en-US" sz="7200" dirty="0"/>
          </a:p>
        </p:txBody>
      </p:sp>
    </p:spTree>
    <p:extLst>
      <p:ext uri="{BB962C8B-B14F-4D97-AF65-F5344CB8AC3E}">
        <p14:creationId xmlns:p14="http://schemas.microsoft.com/office/powerpoint/2010/main" val="3621693690"/>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23250</TotalTime>
  <Words>1834</Words>
  <Application>Microsoft Macintosh PowerPoint</Application>
  <PresentationFormat>On-screen Show (4:3)</PresentationFormat>
  <Paragraphs>383</Paragraphs>
  <Slides>64</Slides>
  <Notes>23</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 Black </vt:lpstr>
      <vt:lpstr> Exploratory Testing of Computer Interfaces</vt:lpstr>
      <vt:lpstr>PowerPoint Presentation</vt:lpstr>
      <vt:lpstr>PowerPoint Presentation</vt:lpstr>
      <vt:lpstr>Exploratory Testing:  Frame of Management</vt:lpstr>
      <vt:lpstr>PowerPoint Presentation</vt:lpstr>
      <vt:lpstr>PowerPoint Presentation</vt:lpstr>
      <vt:lpstr>Strong-Style Navigation</vt:lpstr>
      <vt:lpstr>PowerPoint Presentation</vt:lpstr>
      <vt:lpstr>PowerPoint Presentation</vt:lpstr>
      <vt:lpstr>Junior tester or not a tester</vt:lpstr>
      <vt:lpstr>Tester / QE with functional testing experience</vt:lpstr>
      <vt:lpstr>Excellent functional tester / close to real senior QE</vt:lpstr>
      <vt:lpstr>The real senior QE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Explore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Function Data Platform Operations Time</vt:lpstr>
      <vt:lpstr>Approvers do</vt:lpstr>
      <vt:lpstr>Reporters do</vt:lpstr>
      <vt:lpstr>PowerPoint Presentation</vt:lpstr>
      <vt:lpstr>PowerPoint Presentation</vt:lpstr>
      <vt:lpstr>Approvers do</vt:lpstr>
      <vt:lpstr>Reporters do</vt:lpstr>
      <vt:lpstr>PowerPoint Presentation</vt:lpstr>
      <vt:lpstr>PowerPoint Presentation</vt:lpstr>
      <vt:lpstr>Patterns of Exploration for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Summing It Up For Exploratory Testing</vt:lpstr>
      <vt:lpstr>What Testing gives Us</vt:lpstr>
      <vt:lpstr>Testing is Everywhere!</vt:lpstr>
      <vt:lpstr>Exploratory Testing:  Frame of Management</vt:lpstr>
      <vt:lpstr>Exploration Skills Source: Adapted from James Bach, Jon Bach, Michael Bolton. Exploratory Testing Dynamics. v.2.2. 2009</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 Testing:  Better Products Through Diversity</dc:title>
  <dc:creator>Maaret Pyhäjärvi</dc:creator>
  <cp:lastModifiedBy>Maaret Pyhäjärvi</cp:lastModifiedBy>
  <cp:revision>542</cp:revision>
  <cp:lastPrinted>2017-02-09T12:31:36Z</cp:lastPrinted>
  <dcterms:created xsi:type="dcterms:W3CDTF">2016-04-14T19:24:00Z</dcterms:created>
  <dcterms:modified xsi:type="dcterms:W3CDTF">2019-08-13T12:16:18Z</dcterms:modified>
</cp:coreProperties>
</file>